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1194F3-67AD-4AB8-B26A-ABCF889E7F0F}">
  <a:tblStyle styleId="{D71194F3-67AD-4AB8-B26A-ABCF889E7F0F}"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7244"/>
  </p:normalViewPr>
  <p:slideViewPr>
    <p:cSldViewPr snapToGrid="0" snapToObjects="1">
      <p:cViewPr varScale="1">
        <p:scale>
          <a:sx n="86" d="100"/>
          <a:sy n="86" d="100"/>
        </p:scale>
        <p:origin x="29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mnhs.org/preserve/records/legislativerecords/docs_pdfs/DigitalPreservationBusinessCaseInformationCRK10_5_2011.pdf" TargetMode="External"/><Relationship Id="rId4" Type="http://schemas.openxmlformats.org/officeDocument/2006/relationships/hyperlink" Target="http://wiki.dpconline.org/index.php?title=Step_by_step_guide_to_building_a_business_case" TargetMode="External"/><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Final: March 8, </a:t>
            </a:r>
            <a:r>
              <a:rPr lang="en" dirty="0" smtClean="0"/>
              <a:t>2017</a:t>
            </a:r>
            <a:endParaRPr lang="en-US" dirty="0" smtClean="0"/>
          </a:p>
          <a:p>
            <a:pPr lvl="0">
              <a:spcBef>
                <a:spcPts val="0"/>
              </a:spcBef>
              <a:buNone/>
            </a:pPr>
            <a:r>
              <a:rPr lang="en-US" dirty="0" smtClean="0"/>
              <a:t>This work is licensed under the Creative Commons Attribution 4.0 International License. To view a copy of this license, visit http://</a:t>
            </a:r>
            <a:r>
              <a:rPr lang="en-US" dirty="0" err="1" smtClean="0"/>
              <a:t>creativecommons.org</a:t>
            </a:r>
            <a:r>
              <a:rPr lang="en-US" dirty="0" smtClean="0"/>
              <a:t>/licenses/by/4.0/ or send a letter to Creative Commons, PO Box 1866, Mountain View, CA 94042, USA.</a:t>
            </a:r>
          </a:p>
          <a:p>
            <a:pPr lvl="0">
              <a:spcBef>
                <a:spcPts val="0"/>
              </a:spcBef>
              <a:buNone/>
            </a:pPr>
            <a:endParaRPr lang="en-US" dirty="0" smtClean="0"/>
          </a:p>
          <a:p>
            <a:pPr lvl="0">
              <a:spcBef>
                <a:spcPts val="0"/>
              </a:spcBef>
              <a:buNone/>
            </a:pPr>
            <a:r>
              <a:rPr lang="en-US" dirty="0" smtClean="0"/>
              <a:t>Please reference the Digital</a:t>
            </a:r>
            <a:r>
              <a:rPr lang="en-US" baseline="0" dirty="0" smtClean="0"/>
              <a:t> Preservation Network (DPN) http://</a:t>
            </a:r>
            <a:r>
              <a:rPr lang="en-US" baseline="0" dirty="0" err="1" smtClean="0"/>
              <a:t>www.dpn.org</a:t>
            </a:r>
            <a:r>
              <a:rPr lang="en-US" baseline="0" dirty="0" smtClean="0"/>
              <a:t> when using this work.</a:t>
            </a:r>
            <a:endParaRPr lang="en" smtClean="0"/>
          </a:p>
          <a:p>
            <a:pPr lvl="0">
              <a:spcBef>
                <a:spcPts val="0"/>
              </a:spcBef>
              <a:buNone/>
            </a:pPr>
            <a:endParaRPr lang="e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Throughout this workshop, we have pointed out these issues, but bringing them together here serves to solidify this knowledge and to assure participants that they are not facing these challenges alone.</a:t>
            </a:r>
          </a:p>
          <a:p>
            <a:pPr lvl="0">
              <a:spcBef>
                <a:spcPts val="0"/>
              </a:spcBef>
              <a:buNone/>
            </a:pPr>
            <a:endParaRPr/>
          </a:p>
          <a:p>
            <a:pPr lvl="0" rtl="0">
              <a:spcBef>
                <a:spcPts val="0"/>
              </a:spcBef>
              <a:buNone/>
            </a:pPr>
            <a:r>
              <a:rPr lang="en"/>
              <a:t>Blue Ribbon Task Force on Sustainable Digital Preservation and Access. “Sustainable Economics for a Digital Planet: Ensuring Long-Term Access to Digital Information,” February 2010. http://blueribbontaskforce.sdsc.edu/biblio/BRTF_Final_Report.pdf</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Throughout this workshop, we have pointed out these issues, but bringing them together here serves to solidify this knowledge and to assure participants that they are not facing these challenges alone.</a:t>
            </a:r>
          </a:p>
          <a:p>
            <a:pPr lvl="0" rtl="0">
              <a:spcBef>
                <a:spcPts val="0"/>
              </a:spcBef>
              <a:buNone/>
            </a:pPr>
            <a:endParaRPr/>
          </a:p>
          <a:p>
            <a:pPr lvl="0" rtl="0">
              <a:spcBef>
                <a:spcPts val="0"/>
              </a:spcBef>
              <a:buNone/>
            </a:pPr>
            <a:r>
              <a:rPr lang="en"/>
              <a:t>Blue Ribbon Task Force on Sustainable Digital Preservation and Access. “Sustainable Economics for a Digital Planet: Ensuring Long-Term Access to Digital Information,” February 2010. http://blueribbontaskforce.sdsc.edu/biblio/BRTF_Final_Report.pdf</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5" name="Shape 17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1" name="Shape 1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9" name="Shape 1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5" name="Shape 20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buNone/>
            </a:pPr>
            <a:r>
              <a:rPr lang="en"/>
              <a:t>Digital preservation business case. Minnesota Historical Society. </a:t>
            </a:r>
            <a:r>
              <a:rPr lang="en" u="sng">
                <a:solidFill>
                  <a:srgbClr val="1155CC"/>
                </a:solidFill>
                <a:hlinkClick r:id="rId3"/>
              </a:rPr>
              <a:t>http://www.mnhs.org/preserve/records/legislativerecords/docs_pdfs/DigitalPreservationBusinessCaseInformationCRK10_5_2011.pdf</a:t>
            </a:r>
            <a:r>
              <a:rPr lang="en"/>
              <a:t>.</a:t>
            </a:r>
          </a:p>
          <a:p>
            <a:pPr lvl="0" rtl="0">
              <a:lnSpc>
                <a:spcPct val="115000"/>
              </a:lnSpc>
              <a:spcBef>
                <a:spcPts val="0"/>
              </a:spcBef>
              <a:buNone/>
            </a:pPr>
            <a:r>
              <a:rPr lang="en"/>
              <a:t>Step-by-step guide to building a business case. DPC. </a:t>
            </a:r>
            <a:r>
              <a:rPr lang="en" u="sng">
                <a:solidFill>
                  <a:srgbClr val="1155CC"/>
                </a:solidFill>
                <a:hlinkClick r:id="rId4"/>
              </a:rPr>
              <a:t>http://wiki.dpconline.org/index.php?title=Step_by_step_guide_to_building_a_business_case</a:t>
            </a:r>
            <a:r>
              <a:rPr lang="en"/>
              <a:t>.</a:t>
            </a:r>
          </a:p>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3" name="Shape 21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http://wiki.dpconline.org/index.php?title=Template_for_building_a_business_case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1" name="Shape 2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7" name="Shape 2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5" name="Shape 2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lnSpc>
                <a:spcPct val="115000"/>
              </a:lnSpc>
              <a:spcBef>
                <a:spcPts val="0"/>
              </a:spcBef>
              <a:spcAft>
                <a:spcPts val="1600"/>
              </a:spcAft>
              <a:buNone/>
            </a:pPr>
            <a:r>
              <a:rPr lang="en" sz="1600" i="1">
                <a:solidFill>
                  <a:schemeClr val="dk1"/>
                </a:solidFill>
              </a:rPr>
              <a:t>Workshop presenters may keep a copy and follow up in a few months to see whether the goals are met.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3" name="Shape 2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Anne R. Kenney &amp; Nancy Y. McGovern. The Five Organizational Stages of Digital Preservation. From </a:t>
            </a:r>
            <a:r>
              <a:rPr lang="en" i="1"/>
              <a:t>Digital Libraries: A Vision for the 21st Century: A Festschrift in Honor of Wendy Lougee on the Occasion of her Departure from the University of Michigan</a:t>
            </a:r>
            <a:r>
              <a:rPr lang="en"/>
              <a:t>. http://quod.lib.umich.edu/cgi/t/text/text-idx?c=spobooks;idno=bbv9812.0001.001;rgn=div1;view=text;cc=spobooks;node=bbv9812.0001.001:11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Anne R. Kenney &amp; Nancy Y. McGovern. The Five Organizational Stages of Digital Preservation. From </a:t>
            </a:r>
            <a:r>
              <a:rPr lang="en" i="1"/>
              <a:t>Digital Libraries: A Vision for the 21st Century: A Festschrift in Honor of Wendy Lougee on the Occasion of her Departure from the University of Michigan</a:t>
            </a:r>
            <a:r>
              <a:rPr lang="en"/>
              <a:t>. http://quod.lib.umich.edu/cgi/t/text/text-idx?c=spobooks;idno=bbv9812.0001.001;rgn=div1;view=text;cc=spobooks;node=bbv9812.0001.001:11</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1" name="Shape 11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Slides 8 through 13 are directly informed BRTF report:</a:t>
            </a:r>
          </a:p>
          <a:p>
            <a:pPr lvl="0">
              <a:spcBef>
                <a:spcPts val="0"/>
              </a:spcBef>
              <a:buNone/>
            </a:pPr>
            <a:endParaRPr/>
          </a:p>
          <a:p>
            <a:pPr lvl="0">
              <a:spcBef>
                <a:spcPts val="0"/>
              </a:spcBef>
              <a:buNone/>
            </a:pPr>
            <a:r>
              <a:rPr lang="en"/>
              <a:t>Blue Ribbon Task Force on Sustainable Digital Preservation and Access. “Sustainable Economics for a Digital Planet: Ensuring Long-Term Access to Digital Information,” February 2010. http://blueribbontaskforce.sdsc.edu/biblio/BRTF_Final_Report.pdf</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Blue Ribbon Task Force on Sustainable Digital Preservation and Access. “Sustainable Economics for a Digital Planet: Ensuring Long-Term Access to Digital Information,” February 2010. http://blueribbontaskforce.sdsc.edu/biblio/BRTF_Final_Report.pdf</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Module Title Slide">
    <p:bg>
      <p:bgPr>
        <a:solidFill>
          <a:srgbClr val="0B5394"/>
        </a:solid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a:lnSpc>
                <a:spcPct val="100000"/>
              </a:lnSpc>
              <a:spcBef>
                <a:spcPts val="0"/>
              </a:spcBef>
              <a:spcAft>
                <a:spcPts val="0"/>
              </a:spcAft>
              <a:buClr>
                <a:srgbClr val="CCCCCC"/>
              </a:buClr>
              <a:buSzPct val="100000"/>
              <a:buNone/>
              <a:defRPr sz="2800">
                <a:solidFill>
                  <a:srgbClr val="CCCCCC"/>
                </a:solidFill>
              </a:defRPr>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3"/>
        <p:cNvGrpSpPr/>
        <p:nvPr/>
      </p:nvGrpSpPr>
      <p:grpSpPr>
        <a:xfrm>
          <a:off x="0" y="0"/>
          <a:ext cx="0" cy="0"/>
          <a:chOff x="0" y="0"/>
          <a:chExt cx="0" cy="0"/>
        </a:xfrm>
      </p:grpSpPr>
      <p:sp>
        <p:nvSpPr>
          <p:cNvPr id="44" name="Shape 44"/>
          <p:cNvSpPr/>
          <p:nvPr/>
        </p:nvSpPr>
        <p:spPr>
          <a:xfrm>
            <a:off x="4572000" y="33"/>
            <a:ext cx="4572000" cy="68580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sp>
        <p:nvSpPr>
          <p:cNvPr id="45" name="Shape 45"/>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6" name="Shape 46"/>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7" name="Shape 47"/>
          <p:cNvSpPr txBox="1">
            <a:spLocks noGrp="1"/>
          </p:cNvSpPr>
          <p:nvPr>
            <p:ph type="body" idx="2"/>
          </p:nvPr>
        </p:nvSpPr>
        <p:spPr>
          <a:xfrm>
            <a:off x="4939500" y="965600"/>
            <a:ext cx="3837000" cy="4926900"/>
          </a:xfrm>
          <a:prstGeom prst="rect">
            <a:avLst/>
          </a:prstGeom>
        </p:spPr>
        <p:txBody>
          <a:bodyPr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8" name="Shape 4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51" name="Shape 5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4" name="Shape 54"/>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5" name="Shape 5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Lesson Slide">
    <p:bg>
      <p:bgPr>
        <a:solidFill>
          <a:srgbClr val="434343"/>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a:spcBef>
                <a:spcPts val="0"/>
              </a:spcBef>
              <a:buSzPct val="100000"/>
              <a:defRPr sz="3600" b="1"/>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opic / Body Slide">
    <p:bg>
      <p:bgPr>
        <a:solidFill>
          <a:srgbClr val="FFFFFF"/>
        </a:solidFill>
        <a:effectLst/>
      </p:bgPr>
    </p:bg>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buClr>
                <a:srgbClr val="434343"/>
              </a:buClr>
              <a:defRPr b="1">
                <a:solidFill>
                  <a:srgbClr val="434343"/>
                </a:solidFill>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719325"/>
            <a:ext cx="8520600" cy="4372500"/>
          </a:xfrm>
          <a:prstGeom prst="rect">
            <a:avLst/>
          </a:prstGeom>
        </p:spPr>
        <p:txBody>
          <a:bodyPr lIns="91425" tIns="91425" rIns="91425" bIns="91425" anchor="t" anchorCtr="0"/>
          <a:lstStyle>
            <a:lvl1pPr lvl="0">
              <a:spcBef>
                <a:spcPts val="0"/>
              </a:spcBef>
              <a:buClr>
                <a:srgbClr val="434343"/>
              </a:buClr>
              <a:buSzPct val="100000"/>
              <a:buChar char="●"/>
              <a:defRPr sz="2400">
                <a:solidFill>
                  <a:srgbClr val="434343"/>
                </a:solidFill>
              </a:defRPr>
            </a:lvl1pPr>
            <a:lvl2pPr lvl="1">
              <a:spcBef>
                <a:spcPts val="0"/>
              </a:spcBef>
              <a:buClr>
                <a:srgbClr val="434343"/>
              </a:buClr>
              <a:buSzPct val="100000"/>
              <a:buChar char="○"/>
              <a:defRPr sz="2200">
                <a:solidFill>
                  <a:srgbClr val="434343"/>
                </a:solidFill>
              </a:defRPr>
            </a:lvl2pPr>
            <a:lvl3pPr lvl="2">
              <a:spcBef>
                <a:spcPts val="0"/>
              </a:spcBef>
              <a:buClr>
                <a:srgbClr val="434343"/>
              </a:buClr>
              <a:buSzPct val="100000"/>
              <a:buChar char="■"/>
              <a:defRPr sz="2200">
                <a:solidFill>
                  <a:srgbClr val="434343"/>
                </a:solidFill>
              </a:defRPr>
            </a:lvl3pPr>
            <a:lvl4pPr lvl="3">
              <a:spcBef>
                <a:spcPts val="0"/>
              </a:spcBef>
              <a:buClr>
                <a:srgbClr val="434343"/>
              </a:buClr>
              <a:buSzPct val="100000"/>
              <a:buChar char="●"/>
              <a:defRPr sz="2200">
                <a:solidFill>
                  <a:srgbClr val="434343"/>
                </a:solidFill>
              </a:defRPr>
            </a:lvl4pPr>
            <a:lvl5pPr lvl="4">
              <a:spcBef>
                <a:spcPts val="0"/>
              </a:spcBef>
              <a:buClr>
                <a:srgbClr val="434343"/>
              </a:buClr>
              <a:buSzPct val="100000"/>
              <a:buChar char="○"/>
              <a:defRPr sz="2200">
                <a:solidFill>
                  <a:srgbClr val="434343"/>
                </a:solidFill>
              </a:defRPr>
            </a:lvl5pPr>
            <a:lvl6pPr lvl="5">
              <a:spcBef>
                <a:spcPts val="0"/>
              </a:spcBef>
              <a:buClr>
                <a:srgbClr val="434343"/>
              </a:buClr>
              <a:buSzPct val="100000"/>
              <a:buChar char="■"/>
              <a:defRPr sz="2000">
                <a:solidFill>
                  <a:srgbClr val="434343"/>
                </a:solidFill>
              </a:defRPr>
            </a:lvl6pPr>
            <a:lvl7pPr lvl="6">
              <a:spcBef>
                <a:spcPts val="0"/>
              </a:spcBef>
              <a:buClr>
                <a:srgbClr val="434343"/>
              </a:buClr>
              <a:buSzPct val="100000"/>
              <a:buChar char="●"/>
              <a:defRPr sz="2000">
                <a:solidFill>
                  <a:srgbClr val="434343"/>
                </a:solidFill>
              </a:defRPr>
            </a:lvl7pPr>
            <a:lvl8pPr lvl="7">
              <a:spcBef>
                <a:spcPts val="0"/>
              </a:spcBef>
              <a:buClr>
                <a:srgbClr val="434343"/>
              </a:buClr>
              <a:buSzPct val="100000"/>
              <a:buChar char="○"/>
              <a:defRPr sz="2000">
                <a:solidFill>
                  <a:srgbClr val="434343"/>
                </a:solidFill>
              </a:defRPr>
            </a:lvl8pPr>
            <a:lvl9pPr lvl="8">
              <a:spcBef>
                <a:spcPts val="0"/>
              </a:spcBef>
              <a:buClr>
                <a:srgbClr val="434343"/>
              </a:buClr>
              <a:buSzPct val="100000"/>
              <a:buChar char="■"/>
              <a:defRPr sz="2000">
                <a:solidFill>
                  <a:srgbClr val="434343"/>
                </a:solidFill>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3D85C6"/>
                </a:solidFill>
              </a:rPr>
              <a:t>‹#›</a:t>
            </a:fld>
            <a:endParaRPr lang="en">
              <a:solidFill>
                <a:srgbClr val="3D85C6"/>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Exercise Slide">
    <p:bg>
      <p:bgPr>
        <a:solidFill>
          <a:srgbClr val="6AA84F"/>
        </a:solidFill>
        <a:effectLst/>
      </p:bgPr>
    </p:bg>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FFFFFF"/>
              </a:buClr>
              <a:defRPr b="1">
                <a:solidFill>
                  <a:srgbClr val="FFFFF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2" name="Shape 22"/>
          <p:cNvSpPr txBox="1">
            <a:spLocks noGrp="1"/>
          </p:cNvSpPr>
          <p:nvPr>
            <p:ph type="body" idx="1"/>
          </p:nvPr>
        </p:nvSpPr>
        <p:spPr>
          <a:xfrm>
            <a:off x="311700" y="2003200"/>
            <a:ext cx="8520600" cy="4088700"/>
          </a:xfrm>
          <a:prstGeom prst="rect">
            <a:avLst/>
          </a:prstGeom>
        </p:spPr>
        <p:txBody>
          <a:bodyPr lIns="91425" tIns="91425" rIns="91425" bIns="91425" anchor="t" anchorCtr="0"/>
          <a:lstStyle>
            <a:lvl1pPr lvl="0" rtl="0">
              <a:spcBef>
                <a:spcPts val="0"/>
              </a:spcBef>
              <a:buClr>
                <a:srgbClr val="FFFFFF"/>
              </a:buClr>
              <a:buSzPct val="100000"/>
              <a:buChar char="●"/>
              <a:defRPr sz="2400">
                <a:solidFill>
                  <a:srgbClr val="FFFFFF"/>
                </a:solidFill>
              </a:defRPr>
            </a:lvl1pPr>
            <a:lvl2pPr lvl="1" rtl="0">
              <a:spcBef>
                <a:spcPts val="0"/>
              </a:spcBef>
              <a:buClr>
                <a:srgbClr val="FFFFFF"/>
              </a:buClr>
              <a:buSzPct val="100000"/>
              <a:buChar char="○"/>
              <a:defRPr sz="2400">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3" name="Shape 2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Goals Slide">
    <p:bg>
      <p:bgPr>
        <a:solidFill>
          <a:srgbClr val="434343"/>
        </a:solidFill>
        <a:effectLst/>
      </p:bgPr>
    </p:bg>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rtl="0">
              <a:spcBef>
                <a:spcPts val="0"/>
              </a:spcBef>
              <a:buClr>
                <a:srgbClr val="6AA84F"/>
              </a:buClr>
              <a:defRPr b="1">
                <a:solidFill>
                  <a:srgbClr val="6AA84F"/>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6" name="Shape 26"/>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rtl="0">
              <a:spcBef>
                <a:spcPts val="0"/>
              </a:spcBef>
              <a:buClr>
                <a:srgbClr val="FFFFFF"/>
              </a:buClr>
              <a:buChar char="●"/>
              <a:defRPr>
                <a:solidFill>
                  <a:srgbClr val="FFFFFF"/>
                </a:solidFill>
              </a:defRPr>
            </a:lvl1pPr>
            <a:lvl2pPr lvl="1" rtl="0">
              <a:spcBef>
                <a:spcPts val="0"/>
              </a:spcBef>
              <a:buClr>
                <a:srgbClr val="FFFFFF"/>
              </a:buClr>
              <a:buChar char="○"/>
              <a:defRPr>
                <a:solidFill>
                  <a:srgbClr val="FFFFFF"/>
                </a:solidFill>
              </a:defRPr>
            </a:lvl2pPr>
            <a:lvl3pPr lvl="2" rtl="0">
              <a:spcBef>
                <a:spcPts val="0"/>
              </a:spcBef>
              <a:buClr>
                <a:srgbClr val="FFFFFF"/>
              </a:buClr>
              <a:buChar char="■"/>
              <a:defRPr>
                <a:solidFill>
                  <a:srgbClr val="FFFFFF"/>
                </a:solidFill>
              </a:defRPr>
            </a:lvl3pPr>
            <a:lvl4pPr lvl="3" rtl="0">
              <a:spcBef>
                <a:spcPts val="0"/>
              </a:spcBef>
              <a:buClr>
                <a:srgbClr val="FFFFFF"/>
              </a:buClr>
              <a:buChar char="●"/>
              <a:defRPr>
                <a:solidFill>
                  <a:srgbClr val="FFFFFF"/>
                </a:solidFill>
              </a:defRPr>
            </a:lvl4pPr>
            <a:lvl5pPr lvl="4" rtl="0">
              <a:spcBef>
                <a:spcPts val="0"/>
              </a:spcBef>
              <a:buClr>
                <a:srgbClr val="FFFFFF"/>
              </a:buClr>
              <a:buChar char="○"/>
              <a:defRPr>
                <a:solidFill>
                  <a:srgbClr val="FFFFFF"/>
                </a:solidFill>
              </a:defRPr>
            </a:lvl5pPr>
            <a:lvl6pPr lvl="5" rtl="0">
              <a:spcBef>
                <a:spcPts val="0"/>
              </a:spcBef>
              <a:buClr>
                <a:srgbClr val="FFFFFF"/>
              </a:buClr>
              <a:buChar char="■"/>
              <a:defRPr>
                <a:solidFill>
                  <a:srgbClr val="FFFFFF"/>
                </a:solidFill>
              </a:defRPr>
            </a:lvl6pPr>
            <a:lvl7pPr lvl="6" rtl="0">
              <a:spcBef>
                <a:spcPts val="0"/>
              </a:spcBef>
              <a:buClr>
                <a:srgbClr val="FFFFFF"/>
              </a:buClr>
              <a:buChar char="●"/>
              <a:defRPr>
                <a:solidFill>
                  <a:srgbClr val="FFFFFF"/>
                </a:solidFill>
              </a:defRPr>
            </a:lvl7pPr>
            <a:lvl8pPr lvl="7" rtl="0">
              <a:spcBef>
                <a:spcPts val="0"/>
              </a:spcBef>
              <a:buClr>
                <a:srgbClr val="FFFFFF"/>
              </a:buClr>
              <a:buChar char="○"/>
              <a:defRPr>
                <a:solidFill>
                  <a:srgbClr val="FFFFFF"/>
                </a:solidFill>
              </a:defRPr>
            </a:lvl8pPr>
            <a:lvl9pPr lvl="8" rtl="0">
              <a:spcBef>
                <a:spcPts val="0"/>
              </a:spcBef>
              <a:buClr>
                <a:srgbClr val="FFFFFF"/>
              </a:buClr>
              <a:buChar char="■"/>
              <a:defRPr>
                <a:solidFill>
                  <a:srgbClr val="FFFFFF"/>
                </a:solidFill>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a:t>
            </a:fld>
            <a:endParaRPr lang="en">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8" name="Shape 38"/>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9" name="Shape 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Main poin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2" name="Shape 4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rPr>
              <a:t>‹#›</a:t>
            </a:fld>
            <a:endParaRPr lang="en" sz="1000">
              <a:solidFill>
                <a:schemeClr val="lt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4"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311708" y="992766"/>
            <a:ext cx="8520600" cy="2736900"/>
          </a:xfrm>
          <a:prstGeom prst="rect">
            <a:avLst/>
          </a:prstGeom>
        </p:spPr>
        <p:txBody>
          <a:bodyPr lIns="91425" tIns="91425" rIns="91425" bIns="91425" anchor="b" anchorCtr="0">
            <a:noAutofit/>
          </a:bodyPr>
          <a:lstStyle/>
          <a:p>
            <a:pPr lvl="0">
              <a:spcBef>
                <a:spcPts val="0"/>
              </a:spcBef>
              <a:buNone/>
            </a:pPr>
            <a:r>
              <a:rPr lang="en" b="1"/>
              <a:t>Module 6 — Sustainability</a:t>
            </a:r>
          </a:p>
        </p:txBody>
      </p:sp>
      <p:sp>
        <p:nvSpPr>
          <p:cNvPr id="63" name="Shape 63"/>
          <p:cNvSpPr txBox="1">
            <a:spLocks noGrp="1"/>
          </p:cNvSpPr>
          <p:nvPr>
            <p:ph type="subTitle" idx="1"/>
          </p:nvPr>
        </p:nvSpPr>
        <p:spPr>
          <a:xfrm>
            <a:off x="311700" y="3778833"/>
            <a:ext cx="8520600" cy="1056900"/>
          </a:xfrm>
          <a:prstGeom prst="rect">
            <a:avLst/>
          </a:prstGeom>
        </p:spPr>
        <p:txBody>
          <a:bodyPr lIns="91425" tIns="91425" rIns="91425" bIns="91425" anchor="t" anchorCtr="0">
            <a:noAutofit/>
          </a:bodyPr>
          <a:lstStyle/>
          <a:p>
            <a:pPr lvl="0">
              <a:spcBef>
                <a:spcPts val="0"/>
              </a:spcBef>
              <a:buNone/>
            </a:pPr>
            <a:r>
              <a:rPr lang="en" b="1">
                <a:solidFill>
                  <a:srgbClr val="D9D9D9"/>
                </a:solidFill>
              </a:rPr>
              <a:t>Digital Preservation Workflow Curriculum</a:t>
            </a:r>
          </a:p>
        </p:txBody>
      </p:sp>
      <p:grpSp>
        <p:nvGrpSpPr>
          <p:cNvPr id="4" name="Group 3"/>
          <p:cNvGrpSpPr/>
          <p:nvPr/>
        </p:nvGrpSpPr>
        <p:grpSpPr>
          <a:xfrm>
            <a:off x="163601" y="5782289"/>
            <a:ext cx="2993127" cy="880039"/>
            <a:chOff x="163601" y="5782289"/>
            <a:chExt cx="2993127" cy="880039"/>
          </a:xfrm>
        </p:grpSpPr>
        <p:pic>
          <p:nvPicPr>
            <p:cNvPr id="5" name="Picture 4">
              <a:hlinkClick r:id="rId3"/>
            </p:cNvPr>
            <p:cNvPicPr>
              <a:picLocks noChangeAspect="1"/>
            </p:cNvPicPr>
            <p:nvPr/>
          </p:nvPicPr>
          <p:blipFill>
            <a:blip r:embed="rId4"/>
            <a:stretch>
              <a:fillRect/>
            </a:stretch>
          </p:blipFill>
          <p:spPr>
            <a:xfrm>
              <a:off x="235520" y="5782289"/>
              <a:ext cx="1559173" cy="545517"/>
            </a:xfrm>
            <a:prstGeom prst="rect">
              <a:avLst/>
            </a:prstGeom>
          </p:spPr>
        </p:pic>
        <p:sp>
          <p:nvSpPr>
            <p:cNvPr id="6" name="TextBox 5"/>
            <p:cNvSpPr txBox="1"/>
            <p:nvPr/>
          </p:nvSpPr>
          <p:spPr>
            <a:xfrm>
              <a:off x="163601" y="6354551"/>
              <a:ext cx="2993127" cy="307777"/>
            </a:xfrm>
            <a:prstGeom prst="rect">
              <a:avLst/>
            </a:prstGeom>
            <a:noFill/>
          </p:spPr>
          <p:txBody>
            <a:bodyPr wrap="none" rtlCol="0">
              <a:spAutoFit/>
            </a:bodyPr>
            <a:lstStyle/>
            <a:p>
              <a:r>
                <a:rPr lang="en-US" dirty="0" smtClean="0">
                  <a:solidFill>
                    <a:schemeClr val="tx1"/>
                  </a:solidFill>
                </a:rPr>
                <a:t>Digital Preservation Network (DPN)</a:t>
              </a:r>
              <a:endParaRPr lang="en-US" dirty="0">
                <a:solidFill>
                  <a:schemeClr val="tx1"/>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Factors that challenge digital preservation program strategies </a:t>
            </a:r>
          </a:p>
        </p:txBody>
      </p:sp>
      <p:sp>
        <p:nvSpPr>
          <p:cNvPr id="138" name="Shape 138"/>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L="457200" lvl="0" indent="-228600" rtl="0">
              <a:lnSpc>
                <a:spcPct val="100000"/>
              </a:lnSpc>
              <a:spcBef>
                <a:spcPts val="0"/>
              </a:spcBef>
            </a:pPr>
            <a:r>
              <a:rPr lang="en" sz="2100" dirty="0"/>
              <a:t>uncertainty about selection criteria </a:t>
            </a:r>
          </a:p>
          <a:p>
            <a:pPr marL="457200" lvl="0" indent="-228600" rtl="0">
              <a:lnSpc>
                <a:spcPct val="100000"/>
              </a:lnSpc>
              <a:spcBef>
                <a:spcPts val="0"/>
              </a:spcBef>
            </a:pPr>
            <a:r>
              <a:rPr lang="en" sz="2100" dirty="0"/>
              <a:t>misalignment of incentives between those who are in a position to preserve, financial decision makers, and those who benefit from preservation and access </a:t>
            </a:r>
          </a:p>
          <a:p>
            <a:pPr marL="457200" lvl="0" indent="-228600" rtl="0">
              <a:lnSpc>
                <a:spcPct val="100000"/>
              </a:lnSpc>
              <a:spcBef>
                <a:spcPts val="0"/>
              </a:spcBef>
            </a:pPr>
            <a:r>
              <a:rPr lang="en" sz="2100" dirty="0"/>
              <a:t>lack of clear responsibility for digital preservation</a:t>
            </a:r>
          </a:p>
          <a:p>
            <a:pPr marL="457200" lvl="0" indent="-228600" rtl="0">
              <a:lnSpc>
                <a:spcPct val="100000"/>
              </a:lnSpc>
              <a:spcBef>
                <a:spcPts val="0"/>
              </a:spcBef>
            </a:pPr>
            <a:r>
              <a:rPr lang="en" sz="2100" dirty="0"/>
              <a:t>little coordination of preservation activities across stakeholder communities </a:t>
            </a:r>
          </a:p>
          <a:p>
            <a:pPr marL="457200" lvl="0" indent="-228600" rtl="0">
              <a:lnSpc>
                <a:spcPct val="100000"/>
              </a:lnSpc>
              <a:spcBef>
                <a:spcPts val="0"/>
              </a:spcBef>
            </a:pPr>
            <a:r>
              <a:rPr lang="en" sz="2100" dirty="0"/>
              <a:t>difficulty in separating preservation costs from other costs, i.e. current vs. long-term access </a:t>
            </a:r>
          </a:p>
          <a:p>
            <a:pPr marL="457200" lvl="0" indent="-228600" rtl="0">
              <a:lnSpc>
                <a:spcPct val="100000"/>
              </a:lnSpc>
              <a:spcBef>
                <a:spcPts val="0"/>
              </a:spcBef>
            </a:pPr>
            <a:r>
              <a:rPr lang="en" sz="2100" dirty="0"/>
              <a:t>difficulty in valuing or monetizing the costs and benefits of digital preservation</a:t>
            </a:r>
          </a:p>
        </p:txBody>
      </p:sp>
      <p:sp>
        <p:nvSpPr>
          <p:cNvPr id="139" name="Shape 1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10</a:t>
            </a:fld>
            <a:endParaRPr lang="en"/>
          </a:p>
        </p:txBody>
      </p:sp>
      <p:sp>
        <p:nvSpPr>
          <p:cNvPr id="140" name="Shape 14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Digital preservation is not “once and for all” </a:t>
            </a:r>
          </a:p>
        </p:txBody>
      </p:sp>
      <p:sp>
        <p:nvSpPr>
          <p:cNvPr id="146" name="Shape 146"/>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L="457200" lvl="0" indent="-228600" rtl="0">
              <a:spcBef>
                <a:spcPts val="0"/>
              </a:spcBef>
            </a:pPr>
            <a:r>
              <a:rPr lang="en"/>
              <a:t>Decisions about digital preservation can be made in a continuum of short-term commitments </a:t>
            </a:r>
            <a:br>
              <a:rPr lang="en"/>
            </a:br>
            <a:r>
              <a:rPr lang="en"/>
              <a:t>(e.g., 5 years + 5 years + 5 years …)</a:t>
            </a:r>
          </a:p>
        </p:txBody>
      </p:sp>
      <p:sp>
        <p:nvSpPr>
          <p:cNvPr id="147" name="Shape 14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11</a:t>
            </a:fld>
            <a:endParaRPr lang="en"/>
          </a:p>
        </p:txBody>
      </p:sp>
      <p:sp>
        <p:nvSpPr>
          <p:cNvPr id="148" name="Shape 14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Digital preservation is not “all or nothing”</a:t>
            </a:r>
          </a:p>
        </p:txBody>
      </p:sp>
      <p:sp>
        <p:nvSpPr>
          <p:cNvPr id="154" name="Shape 154"/>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Remember the aphorism “the perfect is the enemy of the good.”</a:t>
            </a:r>
          </a:p>
          <a:p>
            <a:pPr lvl="0">
              <a:spcBef>
                <a:spcPts val="0"/>
              </a:spcBef>
              <a:buNone/>
            </a:pPr>
            <a:r>
              <a:rPr lang="en"/>
              <a:t>Consider a minimalist preservation strategy for now (maybe just saving the bits) until more options for more holistic preservation are available later.</a:t>
            </a:r>
          </a:p>
        </p:txBody>
      </p:sp>
      <p:sp>
        <p:nvSpPr>
          <p:cNvPr id="155" name="Shape 15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12</a:t>
            </a:fld>
            <a:endParaRPr lang="en"/>
          </a:p>
        </p:txBody>
      </p:sp>
      <p:sp>
        <p:nvSpPr>
          <p:cNvPr id="156" name="Shape 156"/>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Leveraging economies of scale</a:t>
            </a:r>
          </a:p>
        </p:txBody>
      </p:sp>
      <p:sp>
        <p:nvSpPr>
          <p:cNvPr id="162" name="Shape 162"/>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A program that works across collections to leverage economies of scale and appropriate staffing will be more efficient than a project-based or one-collection-at-a-time approach.</a:t>
            </a:r>
          </a:p>
        </p:txBody>
      </p:sp>
      <p:sp>
        <p:nvSpPr>
          <p:cNvPr id="163" name="Shape 16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13</a:t>
            </a:fld>
            <a:endParaRPr lang="en"/>
          </a:p>
        </p:txBody>
      </p:sp>
      <p:sp>
        <p:nvSpPr>
          <p:cNvPr id="164" name="Shape 16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A mature program performs iterative assessments</a:t>
            </a:r>
          </a:p>
        </p:txBody>
      </p:sp>
      <p:sp>
        <p:nvSpPr>
          <p:cNvPr id="170" name="Shape 170"/>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dirty="0"/>
              <a:t>Monitors current status against optimal digital preservation program (identifies gaps, strengths</a:t>
            </a:r>
            <a:r>
              <a:rPr lang="en" dirty="0" smtClean="0"/>
              <a:t>).</a:t>
            </a:r>
            <a:endParaRPr lang="en-US" dirty="0" smtClean="0"/>
          </a:p>
          <a:p>
            <a:pPr lvl="0">
              <a:spcBef>
                <a:spcPts val="0"/>
              </a:spcBef>
              <a:buNone/>
            </a:pPr>
            <a:r>
              <a:rPr lang="en" dirty="0" smtClean="0"/>
              <a:t>Establishes </a:t>
            </a:r>
            <a:r>
              <a:rPr lang="en" dirty="0"/>
              <a:t>priorities for growth and improvement.</a:t>
            </a:r>
          </a:p>
          <a:p>
            <a:pPr lvl="0">
              <a:spcBef>
                <a:spcPts val="0"/>
              </a:spcBef>
              <a:buNone/>
            </a:pPr>
            <a:r>
              <a:rPr lang="en" dirty="0"/>
              <a:t>Develops roadmap to increase digital preservation capabilities over </a:t>
            </a:r>
            <a:r>
              <a:rPr lang="en" dirty="0" smtClean="0"/>
              <a:t>time.</a:t>
            </a:r>
            <a:endParaRPr lang="en-US" dirty="0" smtClean="0"/>
          </a:p>
          <a:p>
            <a:pPr lvl="0">
              <a:spcBef>
                <a:spcPts val="0"/>
              </a:spcBef>
              <a:buNone/>
            </a:pPr>
            <a:r>
              <a:rPr lang="en" dirty="0" smtClean="0"/>
              <a:t>Reports </a:t>
            </a:r>
            <a:r>
              <a:rPr lang="en" dirty="0"/>
              <a:t>gaps and successes to governance and economic stakeholders.</a:t>
            </a:r>
          </a:p>
        </p:txBody>
      </p:sp>
      <p:sp>
        <p:nvSpPr>
          <p:cNvPr id="171" name="Shape 17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14</a:t>
            </a:fld>
            <a:endParaRPr lang="en"/>
          </a:p>
        </p:txBody>
      </p:sp>
      <p:sp>
        <p:nvSpPr>
          <p:cNvPr id="172" name="Shape 17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2</a:t>
            </a:r>
            <a:r>
              <a:rPr lang="en" b="1"/>
              <a:t>: </a:t>
            </a:r>
            <a:r>
              <a:rPr lang="en"/>
              <a:t>A Business Case for </a:t>
            </a:r>
            <a:br>
              <a:rPr lang="en"/>
            </a:br>
            <a:r>
              <a:rPr lang="en"/>
              <a:t>Digital Preservation</a:t>
            </a:r>
          </a:p>
        </p:txBody>
      </p:sp>
      <p:sp>
        <p:nvSpPr>
          <p:cNvPr id="178" name="Shape 17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15</a:t>
            </a:fld>
            <a:endParaRPr lang="e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What is a “Business Case”?</a:t>
            </a:r>
          </a:p>
        </p:txBody>
      </p:sp>
      <p:sp>
        <p:nvSpPr>
          <p:cNvPr id="184" name="Shape 184"/>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A justification for a proposed program or undertaking on the basis of its anticipated benefit(s).</a:t>
            </a:r>
          </a:p>
          <a:p>
            <a:pPr lvl="0">
              <a:spcBef>
                <a:spcPts val="0"/>
              </a:spcBef>
              <a:buNone/>
            </a:pPr>
            <a:r>
              <a:rPr lang="en"/>
              <a:t>A documented argument in support of an action.</a:t>
            </a:r>
          </a:p>
          <a:p>
            <a:pPr lvl="0">
              <a:spcBef>
                <a:spcPts val="0"/>
              </a:spcBef>
              <a:buNone/>
            </a:pPr>
            <a:r>
              <a:rPr lang="en"/>
              <a:t>An articulated clear path to return on investment (ROI).</a:t>
            </a:r>
          </a:p>
          <a:p>
            <a:pPr lvl="0" rtl="0">
              <a:spcBef>
                <a:spcPts val="0"/>
              </a:spcBef>
              <a:buNone/>
            </a:pPr>
            <a:endParaRPr/>
          </a:p>
        </p:txBody>
      </p:sp>
      <p:sp>
        <p:nvSpPr>
          <p:cNvPr id="185" name="Shape 18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16</a:t>
            </a:fld>
            <a:endParaRPr lang="en"/>
          </a:p>
        </p:txBody>
      </p:sp>
      <p:sp>
        <p:nvSpPr>
          <p:cNvPr id="186" name="Shape 186"/>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2 — A Business Case for Digital Preservation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A business case is comprised of</a:t>
            </a:r>
          </a:p>
        </p:txBody>
      </p:sp>
      <p:sp>
        <p:nvSpPr>
          <p:cNvPr id="192" name="Shape 192"/>
          <p:cNvSpPr txBox="1">
            <a:spLocks noGrp="1"/>
          </p:cNvSpPr>
          <p:nvPr>
            <p:ph type="body" idx="1"/>
          </p:nvPr>
        </p:nvSpPr>
        <p:spPr>
          <a:xfrm>
            <a:off x="311700" y="1519268"/>
            <a:ext cx="8520600" cy="4372500"/>
          </a:xfrm>
          <a:prstGeom prst="rect">
            <a:avLst/>
          </a:prstGeom>
        </p:spPr>
        <p:txBody>
          <a:bodyPr lIns="91425" tIns="91425" rIns="91425" bIns="91425" anchor="t" anchorCtr="0">
            <a:noAutofit/>
          </a:bodyPr>
          <a:lstStyle/>
          <a:p>
            <a:pPr lvl="0">
              <a:spcBef>
                <a:spcPts val="0"/>
              </a:spcBef>
              <a:buNone/>
            </a:pPr>
            <a:r>
              <a:rPr lang="en"/>
              <a:t>Clear articulation of need</a:t>
            </a:r>
          </a:p>
          <a:p>
            <a:pPr lvl="0">
              <a:spcBef>
                <a:spcPts val="0"/>
              </a:spcBef>
              <a:buNone/>
            </a:pPr>
            <a:r>
              <a:rPr lang="en" dirty="0"/>
              <a:t>Compelling argument</a:t>
            </a:r>
          </a:p>
          <a:p>
            <a:pPr lvl="0">
              <a:spcBef>
                <a:spcPts val="0"/>
              </a:spcBef>
              <a:buNone/>
            </a:pPr>
            <a:r>
              <a:rPr lang="en" dirty="0"/>
              <a:t>Strategic vision</a:t>
            </a:r>
          </a:p>
          <a:p>
            <a:pPr lvl="0">
              <a:spcBef>
                <a:spcPts val="0"/>
              </a:spcBef>
              <a:buNone/>
            </a:pPr>
            <a:r>
              <a:rPr lang="en" dirty="0"/>
              <a:t>Description of the activities and output a business case will enable</a:t>
            </a:r>
          </a:p>
          <a:p>
            <a:pPr lvl="0">
              <a:spcBef>
                <a:spcPts val="0"/>
              </a:spcBef>
              <a:buNone/>
            </a:pPr>
            <a:r>
              <a:rPr lang="en" dirty="0"/>
              <a:t>Examination of benefits, cost, and risks if action is or is not taken</a:t>
            </a:r>
          </a:p>
          <a:p>
            <a:pPr lvl="0" rtl="0">
              <a:spcBef>
                <a:spcPts val="0"/>
              </a:spcBef>
              <a:buNone/>
            </a:pPr>
            <a:r>
              <a:rPr lang="en" dirty="0"/>
              <a:t>Exploration of all feasible approaches to the challenge</a:t>
            </a:r>
          </a:p>
          <a:p>
            <a:pPr lvl="0" rtl="0">
              <a:spcBef>
                <a:spcPts val="0"/>
              </a:spcBef>
              <a:buNone/>
            </a:pPr>
            <a:endParaRPr dirty="0"/>
          </a:p>
        </p:txBody>
      </p:sp>
      <p:sp>
        <p:nvSpPr>
          <p:cNvPr id="193" name="Shape 19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17</a:t>
            </a:fld>
            <a:endParaRPr lang="en"/>
          </a:p>
        </p:txBody>
      </p:sp>
      <p:sp>
        <p:nvSpPr>
          <p:cNvPr id="194" name="Shape 19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2 — A Business Case for Digital Preservation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Planning and preparing a business case</a:t>
            </a:r>
          </a:p>
        </p:txBody>
      </p:sp>
      <p:sp>
        <p:nvSpPr>
          <p:cNvPr id="200" name="Shape 200"/>
          <p:cNvSpPr txBox="1">
            <a:spLocks noGrp="1"/>
          </p:cNvSpPr>
          <p:nvPr>
            <p:ph type="body" idx="1"/>
          </p:nvPr>
        </p:nvSpPr>
        <p:spPr>
          <a:xfrm>
            <a:off x="311700" y="1682725"/>
            <a:ext cx="8520600" cy="4372500"/>
          </a:xfrm>
          <a:prstGeom prst="rect">
            <a:avLst/>
          </a:prstGeom>
        </p:spPr>
        <p:txBody>
          <a:bodyPr lIns="91425" tIns="91425" rIns="91425" bIns="91425" anchor="t" anchorCtr="0">
            <a:noAutofit/>
          </a:bodyPr>
          <a:lstStyle/>
          <a:p>
            <a:pPr lvl="0">
              <a:spcBef>
                <a:spcPts val="0"/>
              </a:spcBef>
              <a:buNone/>
            </a:pPr>
            <a:r>
              <a:rPr lang="en"/>
              <a:t>Understand organizational history, vision, and goals, and where digital preservation fits in</a:t>
            </a:r>
          </a:p>
          <a:p>
            <a:pPr lvl="0">
              <a:spcBef>
                <a:spcPts val="0"/>
              </a:spcBef>
              <a:buNone/>
            </a:pPr>
            <a:r>
              <a:rPr lang="en"/>
              <a:t>Understand your audience and target it appropriately</a:t>
            </a:r>
          </a:p>
          <a:p>
            <a:pPr lvl="0">
              <a:spcBef>
                <a:spcPts val="0"/>
              </a:spcBef>
              <a:buNone/>
            </a:pPr>
            <a:r>
              <a:rPr lang="en"/>
              <a:t>Prepare administration for it — no surprises</a:t>
            </a:r>
          </a:p>
          <a:p>
            <a:pPr lvl="0">
              <a:spcBef>
                <a:spcPts val="0"/>
              </a:spcBef>
              <a:buNone/>
            </a:pPr>
            <a:r>
              <a:rPr lang="en"/>
              <a:t>Assess organizational readiness — what needs must be met for the business case to succeed?</a:t>
            </a:r>
          </a:p>
          <a:p>
            <a:pPr lvl="0">
              <a:spcBef>
                <a:spcPts val="0"/>
              </a:spcBef>
              <a:buNone/>
            </a:pPr>
            <a:r>
              <a:rPr lang="en"/>
              <a:t>Know your goals and objectives and be ready to define and defend them</a:t>
            </a:r>
          </a:p>
          <a:p>
            <a:pPr lvl="0" rtl="0">
              <a:spcBef>
                <a:spcPts val="0"/>
              </a:spcBef>
              <a:buNone/>
            </a:pPr>
            <a:endParaRPr/>
          </a:p>
          <a:p>
            <a:pPr lvl="0" rtl="0">
              <a:spcBef>
                <a:spcPts val="0"/>
              </a:spcBef>
              <a:buNone/>
            </a:pPr>
            <a:endParaRPr/>
          </a:p>
        </p:txBody>
      </p:sp>
      <p:sp>
        <p:nvSpPr>
          <p:cNvPr id="201" name="Shape 20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18</a:t>
            </a:fld>
            <a:endParaRPr lang="en"/>
          </a:p>
        </p:txBody>
      </p:sp>
      <p:sp>
        <p:nvSpPr>
          <p:cNvPr id="202" name="Shape 20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2 — A Business Case for Digital Preservation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Presenting a business case</a:t>
            </a:r>
          </a:p>
        </p:txBody>
      </p:sp>
      <p:sp>
        <p:nvSpPr>
          <p:cNvPr id="208" name="Shape 208"/>
          <p:cNvSpPr txBox="1">
            <a:spLocks noGrp="1"/>
          </p:cNvSpPr>
          <p:nvPr>
            <p:ph type="body" idx="1"/>
          </p:nvPr>
        </p:nvSpPr>
        <p:spPr>
          <a:xfrm>
            <a:off x="311700" y="1682725"/>
            <a:ext cx="8520600" cy="4372500"/>
          </a:xfrm>
          <a:prstGeom prst="rect">
            <a:avLst/>
          </a:prstGeom>
        </p:spPr>
        <p:txBody>
          <a:bodyPr lIns="91425" tIns="91425" rIns="91425" bIns="91425" anchor="t" anchorCtr="0">
            <a:noAutofit/>
          </a:bodyPr>
          <a:lstStyle/>
          <a:p>
            <a:pPr lvl="0">
              <a:spcBef>
                <a:spcPts val="0"/>
              </a:spcBef>
              <a:buNone/>
            </a:pPr>
            <a:r>
              <a:rPr lang="en"/>
              <a:t>Time it right so it has the most impact  — e.g., will the organization’s financial cycle play a role in its acceptance?</a:t>
            </a:r>
          </a:p>
          <a:p>
            <a:pPr lvl="0">
              <a:spcBef>
                <a:spcPts val="0"/>
              </a:spcBef>
              <a:buNone/>
            </a:pPr>
            <a:r>
              <a:rPr lang="en"/>
              <a:t>Create an elevator pitch and be prepared to use it</a:t>
            </a:r>
          </a:p>
          <a:p>
            <a:pPr lvl="0">
              <a:spcBef>
                <a:spcPts val="0"/>
              </a:spcBef>
              <a:buNone/>
            </a:pPr>
            <a:r>
              <a:rPr lang="en"/>
              <a:t>Be persistent</a:t>
            </a:r>
          </a:p>
          <a:p>
            <a:pPr lvl="0">
              <a:spcBef>
                <a:spcPts val="0"/>
              </a:spcBef>
              <a:buNone/>
            </a:pPr>
            <a:r>
              <a:rPr lang="en"/>
              <a:t>Be prepared to respond to opposing arguments</a:t>
            </a:r>
          </a:p>
          <a:p>
            <a:pPr lvl="0">
              <a:spcBef>
                <a:spcPts val="0"/>
              </a:spcBef>
              <a:buNone/>
            </a:pPr>
            <a:r>
              <a:rPr lang="en"/>
              <a:t>Be ready to define the high priority initiatives</a:t>
            </a:r>
          </a:p>
          <a:p>
            <a:pPr lvl="0" rtl="0">
              <a:spcBef>
                <a:spcPts val="0"/>
              </a:spcBef>
              <a:buNone/>
            </a:pPr>
            <a:endParaRPr/>
          </a:p>
          <a:p>
            <a:pPr lvl="0" rtl="0">
              <a:spcBef>
                <a:spcPts val="0"/>
              </a:spcBef>
              <a:buNone/>
            </a:pPr>
            <a:endParaRPr/>
          </a:p>
          <a:p>
            <a:pPr lvl="0" rtl="0">
              <a:spcBef>
                <a:spcPts val="0"/>
              </a:spcBef>
              <a:buNone/>
            </a:pPr>
            <a:endParaRPr/>
          </a:p>
          <a:p>
            <a:pPr lvl="0" rtl="0">
              <a:spcBef>
                <a:spcPts val="0"/>
              </a:spcBef>
              <a:buNone/>
            </a:pPr>
            <a:endParaRPr/>
          </a:p>
        </p:txBody>
      </p:sp>
      <p:sp>
        <p:nvSpPr>
          <p:cNvPr id="209" name="Shape 20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19</a:t>
            </a:fld>
            <a:endParaRPr lang="en"/>
          </a:p>
        </p:txBody>
      </p:sp>
      <p:sp>
        <p:nvSpPr>
          <p:cNvPr id="210" name="Shape 21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2 — A Business Case for Digital Preservation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B5394"/>
        </a:solidFill>
        <a:effectLst/>
      </p:bgPr>
    </p:bg>
    <p:spTree>
      <p:nvGrpSpPr>
        <p:cNvPr id="1" name="Shape 67"/>
        <p:cNvGrpSpPr/>
        <p:nvPr/>
      </p:nvGrpSpPr>
      <p:grpSpPr>
        <a:xfrm>
          <a:off x="0" y="0"/>
          <a:ext cx="0" cy="0"/>
          <a:chOff x="0" y="0"/>
          <a:chExt cx="0" cy="0"/>
        </a:xfrm>
      </p:grpSpPr>
      <p:pic>
        <p:nvPicPr>
          <p:cNvPr id="68" name="Shape 68"/>
          <p:cNvPicPr preferRelativeResize="0"/>
          <p:nvPr/>
        </p:nvPicPr>
        <p:blipFill>
          <a:blip r:embed="rId3">
            <a:alphaModFix/>
          </a:blip>
          <a:stretch>
            <a:fillRect/>
          </a:stretch>
        </p:blipFill>
        <p:spPr>
          <a:xfrm>
            <a:off x="7609400" y="2819575"/>
            <a:ext cx="1428750" cy="1381125"/>
          </a:xfrm>
          <a:prstGeom prst="rect">
            <a:avLst/>
          </a:prstGeom>
          <a:noFill/>
          <a:ln>
            <a:noFill/>
          </a:ln>
        </p:spPr>
      </p:pic>
      <p:pic>
        <p:nvPicPr>
          <p:cNvPr id="69" name="Shape 69"/>
          <p:cNvPicPr preferRelativeResize="0"/>
          <p:nvPr/>
        </p:nvPicPr>
        <p:blipFill>
          <a:blip r:embed="rId4">
            <a:alphaModFix/>
          </a:blip>
          <a:stretch>
            <a:fillRect/>
          </a:stretch>
        </p:blipFill>
        <p:spPr>
          <a:xfrm>
            <a:off x="4561532" y="2784210"/>
            <a:ext cx="1304100" cy="1451897"/>
          </a:xfrm>
          <a:prstGeom prst="rect">
            <a:avLst/>
          </a:prstGeom>
          <a:noFill/>
          <a:ln>
            <a:noFill/>
          </a:ln>
        </p:spPr>
      </p:pic>
      <p:pic>
        <p:nvPicPr>
          <p:cNvPr id="70" name="Shape 70"/>
          <p:cNvPicPr preferRelativeResize="0"/>
          <p:nvPr/>
        </p:nvPicPr>
        <p:blipFill>
          <a:blip r:embed="rId5">
            <a:alphaModFix/>
          </a:blip>
          <a:stretch>
            <a:fillRect/>
          </a:stretch>
        </p:blipFill>
        <p:spPr>
          <a:xfrm>
            <a:off x="6014504" y="2769387"/>
            <a:ext cx="1428750" cy="1428750"/>
          </a:xfrm>
          <a:prstGeom prst="rect">
            <a:avLst/>
          </a:prstGeom>
          <a:noFill/>
          <a:ln>
            <a:noFill/>
          </a:ln>
        </p:spPr>
      </p:pic>
      <p:pic>
        <p:nvPicPr>
          <p:cNvPr id="71" name="Shape 71"/>
          <p:cNvPicPr preferRelativeResize="0"/>
          <p:nvPr/>
        </p:nvPicPr>
        <p:blipFill>
          <a:blip r:embed="rId6">
            <a:alphaModFix/>
          </a:blip>
          <a:stretch>
            <a:fillRect/>
          </a:stretch>
        </p:blipFill>
        <p:spPr>
          <a:xfrm>
            <a:off x="3022087" y="2712237"/>
            <a:ext cx="1428750" cy="1485900"/>
          </a:xfrm>
          <a:prstGeom prst="rect">
            <a:avLst/>
          </a:prstGeom>
          <a:noFill/>
          <a:ln>
            <a:noFill/>
          </a:ln>
        </p:spPr>
      </p:pic>
      <p:pic>
        <p:nvPicPr>
          <p:cNvPr id="72" name="Shape 72"/>
          <p:cNvPicPr preferRelativeResize="0"/>
          <p:nvPr/>
        </p:nvPicPr>
        <p:blipFill>
          <a:blip r:embed="rId7">
            <a:alphaModFix/>
          </a:blip>
          <a:stretch>
            <a:fillRect/>
          </a:stretch>
        </p:blipFill>
        <p:spPr>
          <a:xfrm>
            <a:off x="29662" y="2817012"/>
            <a:ext cx="1428750" cy="1381125"/>
          </a:xfrm>
          <a:prstGeom prst="rect">
            <a:avLst/>
          </a:prstGeom>
          <a:noFill/>
          <a:ln>
            <a:noFill/>
          </a:ln>
        </p:spPr>
      </p:pic>
      <p:pic>
        <p:nvPicPr>
          <p:cNvPr id="73" name="Shape 73"/>
          <p:cNvPicPr preferRelativeResize="0"/>
          <p:nvPr/>
        </p:nvPicPr>
        <p:blipFill>
          <a:blip r:embed="rId8">
            <a:alphaModFix/>
          </a:blip>
          <a:stretch>
            <a:fillRect/>
          </a:stretch>
        </p:blipFill>
        <p:spPr>
          <a:xfrm>
            <a:off x="1624545" y="2712237"/>
            <a:ext cx="1231408" cy="1485900"/>
          </a:xfrm>
          <a:prstGeom prst="rect">
            <a:avLst/>
          </a:prstGeom>
          <a:noFill/>
          <a:ln>
            <a:noFill/>
          </a:ln>
        </p:spPr>
      </p:pic>
      <p:sp>
        <p:nvSpPr>
          <p:cNvPr id="74" name="Shape 74"/>
          <p:cNvSpPr txBox="1"/>
          <p:nvPr/>
        </p:nvSpPr>
        <p:spPr>
          <a:xfrm>
            <a:off x="92000"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Planning</a:t>
            </a:r>
          </a:p>
        </p:txBody>
      </p:sp>
      <p:sp>
        <p:nvSpPr>
          <p:cNvPr id="75" name="Shape 75"/>
          <p:cNvSpPr txBox="1"/>
          <p:nvPr/>
        </p:nvSpPr>
        <p:spPr>
          <a:xfrm>
            <a:off x="1588192" y="4247350"/>
            <a:ext cx="13041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Selection</a:t>
            </a:r>
          </a:p>
        </p:txBody>
      </p:sp>
      <p:sp>
        <p:nvSpPr>
          <p:cNvPr id="76" name="Shape 76"/>
          <p:cNvSpPr txBox="1"/>
          <p:nvPr/>
        </p:nvSpPr>
        <p:spPr>
          <a:xfrm>
            <a:off x="3022173"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Preparation</a:t>
            </a:r>
          </a:p>
        </p:txBody>
      </p:sp>
      <p:sp>
        <p:nvSpPr>
          <p:cNvPr id="77" name="Shape 77"/>
          <p:cNvSpPr txBox="1"/>
          <p:nvPr/>
        </p:nvSpPr>
        <p:spPr>
          <a:xfrm>
            <a:off x="5732424" y="4247350"/>
            <a:ext cx="19929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Post-Submission</a:t>
            </a:r>
          </a:p>
        </p:txBody>
      </p:sp>
      <p:sp>
        <p:nvSpPr>
          <p:cNvPr id="78" name="Shape 78"/>
          <p:cNvSpPr txBox="1"/>
          <p:nvPr/>
        </p:nvSpPr>
        <p:spPr>
          <a:xfrm>
            <a:off x="7609411" y="4247350"/>
            <a:ext cx="15774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FFFFFF"/>
                </a:solidFill>
              </a:rPr>
              <a:t>Sustainability</a:t>
            </a:r>
          </a:p>
        </p:txBody>
      </p:sp>
      <p:sp>
        <p:nvSpPr>
          <p:cNvPr id="79" name="Shape 79"/>
          <p:cNvSpPr txBox="1"/>
          <p:nvPr/>
        </p:nvSpPr>
        <p:spPr>
          <a:xfrm>
            <a:off x="4518387" y="4247350"/>
            <a:ext cx="1428600" cy="412800"/>
          </a:xfrm>
          <a:prstGeom prst="rect">
            <a:avLst/>
          </a:prstGeom>
          <a:noFill/>
          <a:ln>
            <a:noFill/>
          </a:ln>
        </p:spPr>
        <p:txBody>
          <a:bodyPr lIns="91425" tIns="91425" rIns="91425" bIns="91425" anchor="t" anchorCtr="0">
            <a:noAutofit/>
          </a:bodyPr>
          <a:lstStyle/>
          <a:p>
            <a:pPr lvl="0" algn="ctr" rtl="0">
              <a:spcBef>
                <a:spcPts val="0"/>
              </a:spcBef>
              <a:buNone/>
            </a:pPr>
            <a:r>
              <a:rPr lang="en" sz="1800">
                <a:solidFill>
                  <a:srgbClr val="6AA84F"/>
                </a:solidFill>
              </a:rPr>
              <a:t>Submission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t>Exercise: </a:t>
            </a:r>
            <a:r>
              <a:rPr lang="en"/>
              <a:t>Developing a Business Case</a:t>
            </a:r>
          </a:p>
        </p:txBody>
      </p:sp>
      <p:sp>
        <p:nvSpPr>
          <p:cNvPr id="216" name="Shape 216"/>
          <p:cNvSpPr txBox="1">
            <a:spLocks noGrp="1"/>
          </p:cNvSpPr>
          <p:nvPr>
            <p:ph type="body" idx="1"/>
          </p:nvPr>
        </p:nvSpPr>
        <p:spPr>
          <a:xfrm>
            <a:off x="311700" y="1546000"/>
            <a:ext cx="8520600" cy="4088700"/>
          </a:xfrm>
          <a:prstGeom prst="rect">
            <a:avLst/>
          </a:prstGeom>
        </p:spPr>
        <p:txBody>
          <a:bodyPr lIns="91425" tIns="91425" rIns="91425" bIns="91425" anchor="t" anchorCtr="0">
            <a:noAutofit/>
          </a:bodyPr>
          <a:lstStyle/>
          <a:p>
            <a:pPr lvl="0">
              <a:spcBef>
                <a:spcPts val="0"/>
              </a:spcBef>
              <a:buNone/>
            </a:pPr>
            <a:r>
              <a:rPr lang="en" sz="2400" dirty="0">
                <a:solidFill>
                  <a:srgbClr val="FFFFFF"/>
                </a:solidFill>
              </a:rPr>
              <a:t>Type: </a:t>
            </a:r>
            <a:r>
              <a:rPr lang="en" dirty="0"/>
              <a:t>Hands on</a:t>
            </a:r>
          </a:p>
          <a:p>
            <a:pPr lvl="0">
              <a:spcBef>
                <a:spcPts val="0"/>
              </a:spcBef>
              <a:buNone/>
            </a:pPr>
            <a:r>
              <a:rPr lang="en" sz="2400" dirty="0">
                <a:solidFill>
                  <a:srgbClr val="FFFFFF"/>
                </a:solidFill>
              </a:rPr>
              <a:t>Goal: </a:t>
            </a:r>
            <a:r>
              <a:rPr lang="en" dirty="0"/>
              <a:t>Understanding how business cases are planned, prepared, and presented</a:t>
            </a:r>
          </a:p>
          <a:p>
            <a:pPr lvl="0" rtl="0">
              <a:spcBef>
                <a:spcPts val="0"/>
              </a:spcBef>
              <a:buNone/>
            </a:pPr>
            <a:r>
              <a:rPr lang="en" sz="2400" dirty="0">
                <a:solidFill>
                  <a:srgbClr val="FFFFFF"/>
                </a:solidFill>
              </a:rPr>
              <a:t>Description: </a:t>
            </a:r>
            <a:r>
              <a:rPr lang="en" dirty="0"/>
              <a:t/>
            </a:r>
            <a:br>
              <a:rPr lang="en" dirty="0"/>
            </a:br>
            <a:r>
              <a:rPr lang="en" sz="1600" dirty="0">
                <a:solidFill>
                  <a:srgbClr val="FFFFFF"/>
                </a:solidFill>
              </a:rPr>
              <a:t>Participants </a:t>
            </a:r>
            <a:r>
              <a:rPr lang="en" sz="1600" dirty="0"/>
              <a:t>will work with their colleagues in groups of two to identify </a:t>
            </a:r>
            <a:r>
              <a:rPr lang="en" sz="1600" dirty="0">
                <a:solidFill>
                  <a:srgbClr val="FFFFFF"/>
                </a:solidFill>
              </a:rPr>
              <a:t>a real-life </a:t>
            </a:r>
            <a:r>
              <a:rPr lang="en" sz="1600" dirty="0"/>
              <a:t>roadblock they face to developing/sustaining their digital preservation program at their home institution. (It can be a functional, technology, or business need). They will sketch out a business plan for how to address that challenge using the Digital Preservation Coalition’s “Template for Building a Business Case.” Answer:</a:t>
            </a:r>
          </a:p>
          <a:p>
            <a:pPr marL="457200" lvl="0" indent="-330200" rtl="0">
              <a:lnSpc>
                <a:spcPct val="100000"/>
              </a:lnSpc>
              <a:spcBef>
                <a:spcPts val="0"/>
              </a:spcBef>
              <a:spcAft>
                <a:spcPts val="0"/>
              </a:spcAft>
              <a:buSzPct val="100000"/>
            </a:pPr>
            <a:r>
              <a:rPr lang="en" sz="1600" dirty="0"/>
              <a:t>What do you want to achieve? By when, or how long will it take?</a:t>
            </a:r>
          </a:p>
          <a:p>
            <a:pPr marL="457200" lvl="0" indent="-330200" rtl="0">
              <a:lnSpc>
                <a:spcPct val="100000"/>
              </a:lnSpc>
              <a:spcBef>
                <a:spcPts val="0"/>
              </a:spcBef>
              <a:spcAft>
                <a:spcPts val="0"/>
              </a:spcAft>
              <a:buSzPct val="100000"/>
            </a:pPr>
            <a:r>
              <a:rPr lang="en" sz="1600" dirty="0"/>
              <a:t>What activities will need to be performed?</a:t>
            </a:r>
          </a:p>
          <a:p>
            <a:pPr marL="457200" lvl="0" indent="-330200" rtl="0">
              <a:lnSpc>
                <a:spcPct val="100000"/>
              </a:lnSpc>
              <a:spcBef>
                <a:spcPts val="0"/>
              </a:spcBef>
              <a:spcAft>
                <a:spcPts val="0"/>
              </a:spcAft>
              <a:buSzPct val="100000"/>
            </a:pPr>
            <a:r>
              <a:rPr lang="en" sz="1600" dirty="0">
                <a:solidFill>
                  <a:schemeClr val="dk1"/>
                </a:solidFill>
              </a:rPr>
              <a:t>What resources will it require? (Consider people, money, and infrastructure)</a:t>
            </a:r>
          </a:p>
          <a:p>
            <a:pPr marL="457200" lvl="0" indent="-330200" rtl="0">
              <a:lnSpc>
                <a:spcPct val="100000"/>
              </a:lnSpc>
              <a:spcBef>
                <a:spcPts val="0"/>
              </a:spcBef>
              <a:spcAft>
                <a:spcPts val="0"/>
              </a:spcAft>
              <a:buSzPct val="100000"/>
            </a:pPr>
            <a:r>
              <a:rPr lang="en" sz="1600" dirty="0"/>
              <a:t>What are the benefits and risks? </a:t>
            </a:r>
          </a:p>
        </p:txBody>
      </p:sp>
      <p:sp>
        <p:nvSpPr>
          <p:cNvPr id="217" name="Shape 21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20</a:t>
            </a:fld>
            <a:endParaRPr lang="en">
              <a:solidFill>
                <a:srgbClr val="FFFFFF"/>
              </a:solidFill>
            </a:endParaRPr>
          </a:p>
        </p:txBody>
      </p:sp>
      <p:sp>
        <p:nvSpPr>
          <p:cNvPr id="218" name="Shape 21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6 — Sustainability / Lesson 2 — A Business Case for Digital Preservation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3</a:t>
            </a:r>
            <a:r>
              <a:rPr lang="en" b="1"/>
              <a:t>: </a:t>
            </a:r>
            <a:r>
              <a:rPr lang="en"/>
              <a:t>Creating a Program</a:t>
            </a:r>
          </a:p>
        </p:txBody>
      </p:sp>
      <p:sp>
        <p:nvSpPr>
          <p:cNvPr id="224" name="Shape 22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21</a:t>
            </a:fld>
            <a:endParaRPr lang="e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228"/>
        <p:cNvGrpSpPr/>
        <p:nvPr/>
      </p:nvGrpSpPr>
      <p:grpSpPr>
        <a:xfrm>
          <a:off x="0" y="0"/>
          <a:ext cx="0" cy="0"/>
          <a:chOff x="0" y="0"/>
          <a:chExt cx="0" cy="0"/>
        </a:xfrm>
      </p:grpSpPr>
      <p:sp>
        <p:nvSpPr>
          <p:cNvPr id="229" name="Shape 22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Creating a Program</a:t>
            </a:r>
          </a:p>
        </p:txBody>
      </p:sp>
      <p:sp>
        <p:nvSpPr>
          <p:cNvPr id="230" name="Shape 230"/>
          <p:cNvSpPr txBox="1">
            <a:spLocks noGrp="1"/>
          </p:cNvSpPr>
          <p:nvPr>
            <p:ph type="body" idx="1"/>
          </p:nvPr>
        </p:nvSpPr>
        <p:spPr>
          <a:xfrm>
            <a:off x="311700" y="1927000"/>
            <a:ext cx="8520600" cy="4088700"/>
          </a:xfrm>
          <a:prstGeom prst="rect">
            <a:avLst/>
          </a:prstGeom>
        </p:spPr>
        <p:txBody>
          <a:bodyPr lIns="91425" tIns="91425" rIns="91425" bIns="91425" anchor="t" anchorCtr="0">
            <a:noAutofit/>
          </a:bodyPr>
          <a:lstStyle/>
          <a:p>
            <a:pPr lvl="0" rtl="0">
              <a:spcBef>
                <a:spcPts val="0"/>
              </a:spcBef>
              <a:buNone/>
            </a:pPr>
            <a:r>
              <a:rPr lang="en" sz="2400">
                <a:solidFill>
                  <a:srgbClr val="FFFFFF"/>
                </a:solidFill>
              </a:rPr>
              <a:t>Type: </a:t>
            </a:r>
            <a:r>
              <a:rPr lang="en"/>
              <a:t>Discussion</a:t>
            </a:r>
          </a:p>
          <a:p>
            <a:pPr lvl="0" rtl="0">
              <a:spcBef>
                <a:spcPts val="0"/>
              </a:spcBef>
              <a:buNone/>
            </a:pPr>
            <a:r>
              <a:rPr lang="en" sz="2400">
                <a:solidFill>
                  <a:srgbClr val="FFFFFF"/>
                </a:solidFill>
              </a:rPr>
              <a:t>Goal: </a:t>
            </a:r>
            <a:r>
              <a:rPr lang="en"/>
              <a:t>Understanding the difference between project and program, and what it means to have a sustainable digital preservation program.</a:t>
            </a:r>
          </a:p>
          <a:p>
            <a:pPr lvl="0" rtl="0">
              <a:spcBef>
                <a:spcPts val="0"/>
              </a:spcBef>
              <a:buNone/>
            </a:pPr>
            <a:r>
              <a:rPr lang="en" sz="2400">
                <a:solidFill>
                  <a:srgbClr val="FFFFFF"/>
                </a:solidFill>
              </a:rPr>
              <a:t>Description: </a:t>
            </a:r>
            <a:br>
              <a:rPr lang="en" sz="2400">
                <a:solidFill>
                  <a:srgbClr val="FFFFFF"/>
                </a:solidFill>
              </a:rPr>
            </a:br>
            <a:r>
              <a:rPr lang="en" sz="1600">
                <a:solidFill>
                  <a:srgbClr val="FFFFFF"/>
                </a:solidFill>
              </a:rPr>
              <a:t>Participants </a:t>
            </a:r>
            <a:r>
              <a:rPr lang="en" sz="1600"/>
              <a:t>will consider the resource, organizational, communications, and technology requirements for a digital preservation program. They will discuss how to influence change at their organization to ensure systemization of workflows and processes.</a:t>
            </a:r>
          </a:p>
        </p:txBody>
      </p:sp>
      <p:sp>
        <p:nvSpPr>
          <p:cNvPr id="231" name="Shape 23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22</a:t>
            </a:fld>
            <a:endParaRPr lang="en">
              <a:solidFill>
                <a:srgbClr val="FFFFFF"/>
              </a:solidFill>
            </a:endParaRPr>
          </a:p>
        </p:txBody>
      </p:sp>
      <p:sp>
        <p:nvSpPr>
          <p:cNvPr id="232" name="Shape 23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6 — Sustainability / Lesson 3 — Creating a Program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6AA84F"/>
        </a:solidFill>
        <a:effectLst/>
      </p:bgPr>
    </p:bg>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b="1"/>
              <a:t>Exercise: </a:t>
            </a:r>
            <a:r>
              <a:rPr lang="en"/>
              <a:t>Goal Setting</a:t>
            </a:r>
          </a:p>
        </p:txBody>
      </p:sp>
      <p:sp>
        <p:nvSpPr>
          <p:cNvPr id="238" name="Shape 238"/>
          <p:cNvSpPr txBox="1">
            <a:spLocks noGrp="1"/>
          </p:cNvSpPr>
          <p:nvPr>
            <p:ph type="body" idx="1"/>
          </p:nvPr>
        </p:nvSpPr>
        <p:spPr>
          <a:xfrm>
            <a:off x="311700" y="1393600"/>
            <a:ext cx="8520600" cy="4088700"/>
          </a:xfrm>
          <a:prstGeom prst="rect">
            <a:avLst/>
          </a:prstGeom>
        </p:spPr>
        <p:txBody>
          <a:bodyPr lIns="91425" tIns="91425" rIns="91425" bIns="91425" anchor="t" anchorCtr="0">
            <a:noAutofit/>
          </a:bodyPr>
          <a:lstStyle/>
          <a:p>
            <a:pPr lvl="0" rtl="0">
              <a:spcBef>
                <a:spcPts val="0"/>
              </a:spcBef>
              <a:buNone/>
            </a:pPr>
            <a:r>
              <a:rPr lang="en" sz="2400">
                <a:solidFill>
                  <a:srgbClr val="FFFFFF"/>
                </a:solidFill>
              </a:rPr>
              <a:t>Type: </a:t>
            </a:r>
            <a:r>
              <a:rPr lang="en"/>
              <a:t>Hands on and discussion</a:t>
            </a:r>
          </a:p>
          <a:p>
            <a:pPr lvl="0" rtl="0">
              <a:spcBef>
                <a:spcPts val="0"/>
              </a:spcBef>
              <a:buNone/>
            </a:pPr>
            <a:r>
              <a:rPr lang="en" sz="2400">
                <a:solidFill>
                  <a:srgbClr val="FFFFFF"/>
                </a:solidFill>
              </a:rPr>
              <a:t>Goal: </a:t>
            </a:r>
            <a:r>
              <a:rPr lang="en"/>
              <a:t>Have actionable goals to take away from the workshop. They can be technical, functional, and/or business focused. </a:t>
            </a:r>
          </a:p>
          <a:p>
            <a:pPr lvl="0">
              <a:spcBef>
                <a:spcPts val="0"/>
              </a:spcBef>
              <a:buNone/>
            </a:pPr>
            <a:r>
              <a:rPr lang="en" sz="2400">
                <a:solidFill>
                  <a:srgbClr val="FFFFFF"/>
                </a:solidFill>
              </a:rPr>
              <a:t>Description: </a:t>
            </a:r>
            <a:br>
              <a:rPr lang="en" sz="2400">
                <a:solidFill>
                  <a:srgbClr val="FFFFFF"/>
                </a:solidFill>
              </a:rPr>
            </a:br>
            <a:r>
              <a:rPr lang="en" sz="1600">
                <a:solidFill>
                  <a:srgbClr val="FFFFFF"/>
                </a:solidFill>
              </a:rPr>
              <a:t>Participants </a:t>
            </a:r>
            <a:r>
              <a:rPr lang="en" sz="1600"/>
              <a:t>will write three short-term goals (see next slide), either individually or with their colleague, based on what they have learned in the workshop. The goals should be practical and realistic. The components of each goal include:</a:t>
            </a:r>
          </a:p>
          <a:p>
            <a:pPr marL="457200" lvl="0" indent="-330200" rtl="0">
              <a:spcBef>
                <a:spcPts val="0"/>
              </a:spcBef>
              <a:buSzPct val="100000"/>
            </a:pPr>
            <a:r>
              <a:rPr lang="en" sz="1600"/>
              <a:t>Stating the objective, resources, and stakeholders of the goal</a:t>
            </a:r>
          </a:p>
          <a:p>
            <a:pPr marL="457200" lvl="0" indent="-330200" rtl="0">
              <a:spcBef>
                <a:spcPts val="0"/>
              </a:spcBef>
              <a:buSzPct val="100000"/>
            </a:pPr>
            <a:r>
              <a:rPr lang="en" sz="1600"/>
              <a:t>Assigning a due date</a:t>
            </a:r>
          </a:p>
          <a:p>
            <a:pPr marL="457200" lvl="0" indent="-330200" rtl="0">
              <a:spcBef>
                <a:spcPts val="0"/>
              </a:spcBef>
              <a:buSzPct val="100000"/>
            </a:pPr>
            <a:r>
              <a:rPr lang="en" sz="1600"/>
              <a:t>Identifying when a goal has been met</a:t>
            </a:r>
          </a:p>
          <a:p>
            <a:pPr lvl="0" rtl="0">
              <a:spcBef>
                <a:spcPts val="0"/>
              </a:spcBef>
              <a:buNone/>
            </a:pPr>
            <a:r>
              <a:rPr lang="en" sz="1600">
                <a:solidFill>
                  <a:schemeClr val="dk1"/>
                </a:solidFill>
              </a:rPr>
              <a:t>The group will discuss practical realities they will face after they leave.</a:t>
            </a:r>
            <a:br>
              <a:rPr lang="en" sz="1600">
                <a:solidFill>
                  <a:schemeClr val="dk1"/>
                </a:solidFill>
              </a:rPr>
            </a:br>
            <a:endParaRPr lang="en" sz="1600">
              <a:solidFill>
                <a:schemeClr val="dk1"/>
              </a:solidFill>
            </a:endParaRPr>
          </a:p>
        </p:txBody>
      </p:sp>
      <p:sp>
        <p:nvSpPr>
          <p:cNvPr id="239" name="Shape 23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solidFill>
                  <a:srgbClr val="FFFFFF"/>
                </a:solidFill>
              </a:rPr>
              <a:t>23</a:t>
            </a:fld>
            <a:endParaRPr lang="en">
              <a:solidFill>
                <a:srgbClr val="FFFFFF"/>
              </a:solidFill>
            </a:endParaRPr>
          </a:p>
        </p:txBody>
      </p:sp>
      <p:sp>
        <p:nvSpPr>
          <p:cNvPr id="240" name="Shape 24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434343"/>
                </a:solidFill>
              </a:rPr>
              <a:t>Module 6 — Sustainability / Lesson 3 — Creating a Program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Shape 245"/>
          <p:cNvPicPr preferRelativeResize="0"/>
          <p:nvPr/>
        </p:nvPicPr>
        <p:blipFill>
          <a:blip r:embed="rId3">
            <a:alphaModFix/>
          </a:blip>
          <a:stretch>
            <a:fillRect/>
          </a:stretch>
        </p:blipFill>
        <p:spPr>
          <a:xfrm>
            <a:off x="346087" y="-28664"/>
            <a:ext cx="8451824" cy="6858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83"/>
        <p:cNvGrpSpPr/>
        <p:nvPr/>
      </p:nvGrpSpPr>
      <p:grpSpPr>
        <a:xfrm>
          <a:off x="0" y="0"/>
          <a:ext cx="0" cy="0"/>
          <a:chOff x="0" y="0"/>
          <a:chExt cx="0" cy="0"/>
        </a:xfrm>
      </p:grpSpPr>
      <p:sp>
        <p:nvSpPr>
          <p:cNvPr id="84" name="Shape 8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rgbClr val="FFFFFF"/>
                </a:solidFill>
              </a:rPr>
              <a:t>3</a:t>
            </a:fld>
            <a:endParaRPr lang="en">
              <a:solidFill>
                <a:srgbClr val="FFFFFF"/>
              </a:solidFill>
            </a:endParaRPr>
          </a:p>
        </p:txBody>
      </p:sp>
      <p:sp>
        <p:nvSpPr>
          <p:cNvPr id="85" name="Shape 85"/>
          <p:cNvSpPr txBox="1">
            <a:spLocks noGrp="1"/>
          </p:cNvSpPr>
          <p:nvPr>
            <p:ph type="body" idx="1"/>
          </p:nvPr>
        </p:nvSpPr>
        <p:spPr>
          <a:xfrm>
            <a:off x="311700" y="1536633"/>
            <a:ext cx="8520600" cy="4555200"/>
          </a:xfrm>
          <a:prstGeom prst="rect">
            <a:avLst/>
          </a:prstGeom>
        </p:spPr>
        <p:txBody>
          <a:bodyPr lIns="91425" tIns="91425" rIns="91425" bIns="91425" anchor="t" anchorCtr="0">
            <a:noAutofit/>
          </a:bodyPr>
          <a:lstStyle/>
          <a:p>
            <a:pPr lvl="0" rtl="0">
              <a:spcBef>
                <a:spcPts val="0"/>
              </a:spcBef>
              <a:buNone/>
            </a:pPr>
            <a:r>
              <a:rPr lang="en" sz="2000"/>
              <a:t>Upon completion of this module, participants should be able to:</a:t>
            </a:r>
          </a:p>
          <a:p>
            <a:pPr marL="457200" lvl="0" indent="-355600" rtl="0">
              <a:spcBef>
                <a:spcPts val="0"/>
              </a:spcBef>
              <a:buSzPct val="100000"/>
              <a:buChar char="●"/>
            </a:pPr>
            <a:r>
              <a:rPr lang="en" sz="2000"/>
              <a:t>Understand how to build a sustainable digital preservation program</a:t>
            </a:r>
          </a:p>
          <a:p>
            <a:pPr marL="457200" lvl="0" indent="-355600" rtl="0">
              <a:spcBef>
                <a:spcPts val="0"/>
              </a:spcBef>
              <a:buSzPct val="100000"/>
              <a:buChar char="●"/>
            </a:pPr>
            <a:r>
              <a:rPr lang="en" sz="2000"/>
              <a:t>Understand the value of business cases and how to create one</a:t>
            </a:r>
          </a:p>
          <a:p>
            <a:pPr marL="457200" lvl="0" indent="-355600" rtl="0">
              <a:spcBef>
                <a:spcPts val="0"/>
              </a:spcBef>
              <a:buSzPct val="100000"/>
              <a:buChar char="●"/>
            </a:pPr>
            <a:r>
              <a:rPr lang="en" sz="2000"/>
              <a:t>Develop goals for next steps after workshop ends</a:t>
            </a:r>
          </a:p>
        </p:txBody>
      </p:sp>
      <p:sp>
        <p:nvSpPr>
          <p:cNvPr id="86" name="Shape 86"/>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b="1">
                <a:solidFill>
                  <a:srgbClr val="93C47D"/>
                </a:solidFill>
              </a:rPr>
              <a:t>Module Goals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2867800"/>
            <a:ext cx="8520600" cy="1122300"/>
          </a:xfrm>
          <a:prstGeom prst="rect">
            <a:avLst/>
          </a:prstGeom>
        </p:spPr>
        <p:txBody>
          <a:bodyPr lIns="91425" tIns="91425" rIns="91425" bIns="91425" anchor="ctr" anchorCtr="0">
            <a:noAutofit/>
          </a:bodyPr>
          <a:lstStyle/>
          <a:p>
            <a:pPr lvl="0" rtl="0">
              <a:spcBef>
                <a:spcPts val="0"/>
              </a:spcBef>
              <a:buNone/>
            </a:pPr>
            <a:r>
              <a:rPr lang="en" b="1"/>
              <a:t>Lesson </a:t>
            </a:r>
            <a:r>
              <a:rPr lang="en"/>
              <a:t>1</a:t>
            </a:r>
            <a:r>
              <a:rPr lang="en" b="1"/>
              <a:t>: Building a </a:t>
            </a:r>
            <a:br>
              <a:rPr lang="en" b="1"/>
            </a:br>
            <a:r>
              <a:rPr lang="en"/>
              <a:t>Sustainable Program</a:t>
            </a:r>
          </a:p>
        </p:txBody>
      </p:sp>
      <p:sp>
        <p:nvSpPr>
          <p:cNvPr id="92" name="Shape 9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Digital preservation as a program</a:t>
            </a:r>
          </a:p>
        </p:txBody>
      </p:sp>
      <p:sp>
        <p:nvSpPr>
          <p:cNvPr id="98" name="Shape 98"/>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rtl="0">
              <a:spcBef>
                <a:spcPts val="0"/>
              </a:spcBef>
              <a:buNone/>
            </a:pPr>
            <a:r>
              <a:rPr lang="en"/>
              <a:t>According to Kenney and McGovern, there are five definable stages that cultural repositories will pass through on their way to developing a fully mature, sustainable digital preservation program. </a:t>
            </a:r>
          </a:p>
        </p:txBody>
      </p:sp>
      <p:sp>
        <p:nvSpPr>
          <p:cNvPr id="99" name="Shape 9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5</a:t>
            </a:fld>
            <a:endParaRPr lang="en"/>
          </a:p>
        </p:txBody>
      </p:sp>
      <p:sp>
        <p:nvSpPr>
          <p:cNvPr id="100" name="Shape 100"/>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Digital preservation as a program</a:t>
            </a:r>
          </a:p>
        </p:txBody>
      </p:sp>
      <p:sp>
        <p:nvSpPr>
          <p:cNvPr id="106" name="Shape 106"/>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L="457200" lvl="0" indent="-228600" rtl="0">
              <a:spcBef>
                <a:spcPts val="0"/>
              </a:spcBef>
              <a:buAutoNum type="arabicPeriod"/>
            </a:pPr>
            <a:r>
              <a:rPr lang="en"/>
              <a:t>Acknowledge: Understanding that digital preservation is a local concern</a:t>
            </a:r>
          </a:p>
          <a:p>
            <a:pPr marL="457200" lvl="0" indent="-228600" rtl="0">
              <a:spcBef>
                <a:spcPts val="0"/>
              </a:spcBef>
              <a:buAutoNum type="arabicPeriod"/>
            </a:pPr>
            <a:r>
              <a:rPr lang="en"/>
              <a:t>Act: Initiating digital preservation projects</a:t>
            </a:r>
          </a:p>
          <a:p>
            <a:pPr marL="457200" lvl="0" indent="-228600" rtl="0">
              <a:spcBef>
                <a:spcPts val="0"/>
              </a:spcBef>
              <a:buAutoNum type="arabicPeriod"/>
            </a:pPr>
            <a:r>
              <a:rPr lang="en"/>
              <a:t>Consolidate: Segueing from projects to programs</a:t>
            </a:r>
          </a:p>
          <a:p>
            <a:pPr marL="457200" lvl="0" indent="-228600" rtl="0">
              <a:spcBef>
                <a:spcPts val="0"/>
              </a:spcBef>
              <a:buAutoNum type="arabicPeriod"/>
            </a:pPr>
            <a:r>
              <a:rPr lang="en"/>
              <a:t>Institutionalize: Incorporating the larger environment</a:t>
            </a:r>
          </a:p>
          <a:p>
            <a:pPr marL="457200" lvl="0" indent="-228600" rtl="0">
              <a:spcBef>
                <a:spcPts val="0"/>
              </a:spcBef>
              <a:buAutoNum type="arabicPeriod"/>
            </a:pPr>
            <a:r>
              <a:rPr lang="en"/>
              <a:t>Externalize: Embracing inter-institutional collaboration and dependency</a:t>
            </a:r>
          </a:p>
        </p:txBody>
      </p:sp>
      <p:sp>
        <p:nvSpPr>
          <p:cNvPr id="107" name="Shape 10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6</a:t>
            </a:fld>
            <a:endParaRPr lang="en"/>
          </a:p>
        </p:txBody>
      </p:sp>
      <p:sp>
        <p:nvSpPr>
          <p:cNvPr id="108" name="Shape 108"/>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Making the shift from projects to a program involves understanding where you are and what to aim for</a:t>
            </a:r>
          </a:p>
        </p:txBody>
      </p:sp>
      <p:sp>
        <p:nvSpPr>
          <p:cNvPr id="114" name="Shape 11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7</a:t>
            </a:fld>
            <a:endParaRPr lang="en"/>
          </a:p>
        </p:txBody>
      </p:sp>
      <p:graphicFrame>
        <p:nvGraphicFramePr>
          <p:cNvPr id="115" name="Shape 115"/>
          <p:cNvGraphicFramePr/>
          <p:nvPr>
            <p:extLst>
              <p:ext uri="{D42A27DB-BD31-4B8C-83A1-F6EECF244321}">
                <p14:modId xmlns:p14="http://schemas.microsoft.com/office/powerpoint/2010/main" val="2000201442"/>
              </p:ext>
            </p:extLst>
          </p:nvPr>
        </p:nvGraphicFramePr>
        <p:xfrm>
          <a:off x="412100" y="2180487"/>
          <a:ext cx="8319800" cy="3200190"/>
        </p:xfrm>
        <a:graphic>
          <a:graphicData uri="http://schemas.openxmlformats.org/drawingml/2006/table">
            <a:tbl>
              <a:tblPr>
                <a:noFill/>
                <a:tableStyleId>{D71194F3-67AD-4AB8-B26A-ABCF889E7F0F}</a:tableStyleId>
              </a:tblPr>
              <a:tblGrid>
                <a:gridCol w="4159900"/>
                <a:gridCol w="4159900"/>
              </a:tblGrid>
              <a:tr h="294100">
                <a:tc>
                  <a:txBody>
                    <a:bodyPr/>
                    <a:lstStyle/>
                    <a:p>
                      <a:pPr lvl="0">
                        <a:spcBef>
                          <a:spcPts val="0"/>
                        </a:spcBef>
                        <a:buNone/>
                      </a:pPr>
                      <a:r>
                        <a:rPr lang="en" sz="1800" b="1">
                          <a:solidFill>
                            <a:srgbClr val="FFFFFF"/>
                          </a:solidFill>
                        </a:rPr>
                        <a:t>Project</a:t>
                      </a:r>
                    </a:p>
                  </a:txBody>
                  <a:tcPr marL="91425" marR="91425" marT="91425" marB="91425">
                    <a:solidFill>
                      <a:srgbClr val="6AA84F"/>
                    </a:solidFill>
                  </a:tcPr>
                </a:tc>
                <a:tc>
                  <a:txBody>
                    <a:bodyPr/>
                    <a:lstStyle/>
                    <a:p>
                      <a:pPr lvl="0">
                        <a:spcBef>
                          <a:spcPts val="0"/>
                        </a:spcBef>
                        <a:buNone/>
                      </a:pPr>
                      <a:r>
                        <a:rPr lang="en" sz="1800" b="1">
                          <a:solidFill>
                            <a:srgbClr val="FFFFFF"/>
                          </a:solidFill>
                        </a:rPr>
                        <a:t>Program</a:t>
                      </a:r>
                    </a:p>
                  </a:txBody>
                  <a:tcPr marL="91425" marR="91425" marT="91425" marB="91425">
                    <a:solidFill>
                      <a:srgbClr val="6AA84F"/>
                    </a:solidFill>
                  </a:tcPr>
                </a:tc>
              </a:tr>
              <a:tr h="381000">
                <a:tc>
                  <a:txBody>
                    <a:bodyPr/>
                    <a:lstStyle/>
                    <a:p>
                      <a:pPr lvl="0">
                        <a:spcBef>
                          <a:spcPts val="0"/>
                        </a:spcBef>
                        <a:buNone/>
                      </a:pPr>
                      <a:r>
                        <a:rPr lang="en" sz="1800" dirty="0">
                          <a:solidFill>
                            <a:schemeClr val="bg1">
                              <a:lumMod val="75000"/>
                              <a:lumOff val="25000"/>
                            </a:schemeClr>
                          </a:solidFill>
                        </a:rPr>
                        <a:t>Stop &amp; go activities</a:t>
                      </a:r>
                    </a:p>
                  </a:txBody>
                  <a:tcPr marL="91425" marR="91425" marT="91425" marB="91425"/>
                </a:tc>
                <a:tc>
                  <a:txBody>
                    <a:bodyPr/>
                    <a:lstStyle/>
                    <a:p>
                      <a:pPr lvl="0">
                        <a:spcBef>
                          <a:spcPts val="0"/>
                        </a:spcBef>
                        <a:buNone/>
                      </a:pPr>
                      <a:r>
                        <a:rPr lang="en" sz="1800">
                          <a:solidFill>
                            <a:schemeClr val="bg1">
                              <a:lumMod val="75000"/>
                              <a:lumOff val="25000"/>
                            </a:schemeClr>
                          </a:solidFill>
                        </a:rPr>
                        <a:t>Recurring, ongoing actions &amp; decisions</a:t>
                      </a:r>
                    </a:p>
                  </a:txBody>
                  <a:tcPr marL="91425" marR="91425" marT="91425" marB="91425"/>
                </a:tc>
              </a:tr>
              <a:tr h="381000">
                <a:tc>
                  <a:txBody>
                    <a:bodyPr/>
                    <a:lstStyle/>
                    <a:p>
                      <a:pPr lvl="0">
                        <a:spcBef>
                          <a:spcPts val="0"/>
                        </a:spcBef>
                        <a:buNone/>
                      </a:pPr>
                      <a:r>
                        <a:rPr lang="en" sz="1800" dirty="0">
                          <a:solidFill>
                            <a:schemeClr val="bg1">
                              <a:lumMod val="75000"/>
                              <a:lumOff val="25000"/>
                            </a:schemeClr>
                          </a:solidFill>
                        </a:rPr>
                        <a:t>Immediate goals</a:t>
                      </a:r>
                    </a:p>
                  </a:txBody>
                  <a:tcPr marL="91425" marR="91425" marT="91425" marB="91425"/>
                </a:tc>
                <a:tc>
                  <a:txBody>
                    <a:bodyPr/>
                    <a:lstStyle/>
                    <a:p>
                      <a:pPr lvl="0">
                        <a:spcBef>
                          <a:spcPts val="0"/>
                        </a:spcBef>
                        <a:buNone/>
                      </a:pPr>
                      <a:r>
                        <a:rPr lang="en" sz="1800" dirty="0">
                          <a:solidFill>
                            <a:schemeClr val="bg1">
                              <a:lumMod val="75000"/>
                              <a:lumOff val="25000"/>
                            </a:schemeClr>
                          </a:solidFill>
                        </a:rPr>
                        <a:t>Long-term vision</a:t>
                      </a:r>
                    </a:p>
                  </a:txBody>
                  <a:tcPr marL="91425" marR="91425" marT="91425" marB="91425"/>
                </a:tc>
              </a:tr>
              <a:tr h="381000">
                <a:tc>
                  <a:txBody>
                    <a:bodyPr/>
                    <a:lstStyle/>
                    <a:p>
                      <a:pPr lvl="0">
                        <a:spcBef>
                          <a:spcPts val="0"/>
                        </a:spcBef>
                        <a:buNone/>
                      </a:pPr>
                      <a:r>
                        <a:rPr lang="en" sz="1800" dirty="0">
                          <a:solidFill>
                            <a:schemeClr val="bg1">
                              <a:lumMod val="75000"/>
                              <a:lumOff val="25000"/>
                            </a:schemeClr>
                          </a:solidFill>
                        </a:rPr>
                        <a:t>Experimentation</a:t>
                      </a:r>
                    </a:p>
                  </a:txBody>
                  <a:tcPr marL="91425" marR="91425" marT="91425" marB="91425"/>
                </a:tc>
                <a:tc>
                  <a:txBody>
                    <a:bodyPr/>
                    <a:lstStyle/>
                    <a:p>
                      <a:pPr lvl="0">
                        <a:spcBef>
                          <a:spcPts val="0"/>
                        </a:spcBef>
                        <a:buNone/>
                      </a:pPr>
                      <a:r>
                        <a:rPr lang="en" sz="1800">
                          <a:solidFill>
                            <a:schemeClr val="bg1">
                              <a:lumMod val="75000"/>
                              <a:lumOff val="25000"/>
                            </a:schemeClr>
                          </a:solidFill>
                        </a:rPr>
                        <a:t>Maintenance</a:t>
                      </a:r>
                    </a:p>
                  </a:txBody>
                  <a:tcPr marL="91425" marR="91425" marT="91425" marB="91425"/>
                </a:tc>
              </a:tr>
              <a:tr h="381000">
                <a:tc>
                  <a:txBody>
                    <a:bodyPr/>
                    <a:lstStyle/>
                    <a:p>
                      <a:pPr lvl="0" rtl="0">
                        <a:spcBef>
                          <a:spcPts val="0"/>
                        </a:spcBef>
                        <a:buNone/>
                      </a:pPr>
                      <a:r>
                        <a:rPr lang="en" sz="1800" dirty="0">
                          <a:solidFill>
                            <a:schemeClr val="bg1">
                              <a:lumMod val="75000"/>
                              <a:lumOff val="25000"/>
                            </a:schemeClr>
                          </a:solidFill>
                        </a:rPr>
                        <a:t>Grant or one-time funding</a:t>
                      </a:r>
                    </a:p>
                  </a:txBody>
                  <a:tcPr marL="91425" marR="91425" marT="91425" marB="91425"/>
                </a:tc>
                <a:tc>
                  <a:txBody>
                    <a:bodyPr/>
                    <a:lstStyle/>
                    <a:p>
                      <a:pPr lvl="0" rtl="0">
                        <a:spcBef>
                          <a:spcPts val="0"/>
                        </a:spcBef>
                        <a:buNone/>
                      </a:pPr>
                      <a:r>
                        <a:rPr lang="en" sz="1800" dirty="0">
                          <a:solidFill>
                            <a:schemeClr val="bg1">
                              <a:lumMod val="75000"/>
                              <a:lumOff val="25000"/>
                            </a:schemeClr>
                          </a:solidFill>
                        </a:rPr>
                        <a:t>Economic sustainability</a:t>
                      </a:r>
                    </a:p>
                  </a:txBody>
                  <a:tcPr marL="91425" marR="91425" marT="91425" marB="91425"/>
                </a:tc>
              </a:tr>
              <a:tr h="381000">
                <a:tc>
                  <a:txBody>
                    <a:bodyPr/>
                    <a:lstStyle/>
                    <a:p>
                      <a:pPr lvl="0" rtl="0">
                        <a:spcBef>
                          <a:spcPts val="0"/>
                        </a:spcBef>
                        <a:buNone/>
                      </a:pPr>
                      <a:r>
                        <a:rPr lang="en" sz="1800">
                          <a:solidFill>
                            <a:schemeClr val="bg1">
                              <a:lumMod val="75000"/>
                              <a:lumOff val="25000"/>
                            </a:schemeClr>
                          </a:solidFill>
                        </a:rPr>
                        <a:t>Independent</a:t>
                      </a:r>
                    </a:p>
                  </a:txBody>
                  <a:tcPr marL="91425" marR="91425" marT="91425" marB="91425"/>
                </a:tc>
                <a:tc>
                  <a:txBody>
                    <a:bodyPr/>
                    <a:lstStyle/>
                    <a:p>
                      <a:pPr lvl="0" rtl="0">
                        <a:spcBef>
                          <a:spcPts val="0"/>
                        </a:spcBef>
                        <a:buNone/>
                      </a:pPr>
                      <a:r>
                        <a:rPr lang="en" sz="1800" dirty="0">
                          <a:solidFill>
                            <a:schemeClr val="bg1">
                              <a:lumMod val="75000"/>
                              <a:lumOff val="25000"/>
                            </a:schemeClr>
                          </a:solidFill>
                        </a:rPr>
                        <a:t>Cooperative</a:t>
                      </a:r>
                    </a:p>
                  </a:txBody>
                  <a:tcPr marL="91425" marR="91425" marT="91425" marB="91425"/>
                </a:tc>
              </a:tr>
              <a:tr h="381000">
                <a:tc>
                  <a:txBody>
                    <a:bodyPr/>
                    <a:lstStyle/>
                    <a:p>
                      <a:pPr lvl="0" rtl="0">
                        <a:spcBef>
                          <a:spcPts val="0"/>
                        </a:spcBef>
                        <a:buNone/>
                      </a:pPr>
                      <a:r>
                        <a:rPr lang="en" sz="1800">
                          <a:solidFill>
                            <a:schemeClr val="bg1">
                              <a:lumMod val="75000"/>
                              <a:lumOff val="25000"/>
                            </a:schemeClr>
                          </a:solidFill>
                        </a:rPr>
                        <a:t>Tools, apps, and storage</a:t>
                      </a:r>
                    </a:p>
                  </a:txBody>
                  <a:tcPr marL="91425" marR="91425" marT="91425" marB="91425"/>
                </a:tc>
                <a:tc>
                  <a:txBody>
                    <a:bodyPr/>
                    <a:lstStyle/>
                    <a:p>
                      <a:pPr lvl="0" rtl="0">
                        <a:spcBef>
                          <a:spcPts val="0"/>
                        </a:spcBef>
                        <a:buNone/>
                      </a:pPr>
                      <a:r>
                        <a:rPr lang="en" sz="1800" dirty="0">
                          <a:solidFill>
                            <a:schemeClr val="bg1">
                              <a:lumMod val="75000"/>
                              <a:lumOff val="25000"/>
                            </a:schemeClr>
                          </a:solidFill>
                        </a:rPr>
                        <a:t>Workflows and infrastructure</a:t>
                      </a:r>
                    </a:p>
                  </a:txBody>
                  <a:tcPr marL="91425" marR="91425" marT="91425" marB="91425"/>
                </a:tc>
              </a:tr>
            </a:tbl>
          </a:graphicData>
        </a:graphic>
      </p:graphicFrame>
      <p:sp>
        <p:nvSpPr>
          <p:cNvPr id="116" name="Shape 116"/>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r>
              <a:rPr lang="en"/>
              <a:t>Digital preservation program principles — economic sustainability</a:t>
            </a:r>
          </a:p>
        </p:txBody>
      </p:sp>
      <p:sp>
        <p:nvSpPr>
          <p:cNvPr id="122" name="Shape 122"/>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lvl="0">
              <a:spcBef>
                <a:spcPts val="0"/>
              </a:spcBef>
              <a:buNone/>
            </a:pPr>
            <a:r>
              <a:rPr lang="en"/>
              <a:t>Five conditions for economically sustainable digital preservation, from the Blue Ribbon Task Force on Sustainable Digital Preservation and Access</a:t>
            </a:r>
          </a:p>
        </p:txBody>
      </p:sp>
      <p:sp>
        <p:nvSpPr>
          <p:cNvPr id="123" name="Shape 12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
              <a:t>8</a:t>
            </a:fld>
            <a:endParaRPr lang="en"/>
          </a:p>
        </p:txBody>
      </p:sp>
      <p:sp>
        <p:nvSpPr>
          <p:cNvPr id="124" name="Shape 124"/>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rtl="0">
              <a:spcBef>
                <a:spcPts val="0"/>
              </a:spcBef>
              <a:buNone/>
            </a:pPr>
            <a:r>
              <a:rPr lang="en"/>
              <a:t>Digital preservation program principles — economic sustainability requires:</a:t>
            </a:r>
          </a:p>
        </p:txBody>
      </p:sp>
      <p:sp>
        <p:nvSpPr>
          <p:cNvPr id="130" name="Shape 130"/>
          <p:cNvSpPr txBox="1">
            <a:spLocks noGrp="1"/>
          </p:cNvSpPr>
          <p:nvPr>
            <p:ph type="body" idx="1"/>
          </p:nvPr>
        </p:nvSpPr>
        <p:spPr>
          <a:xfrm>
            <a:off x="311700" y="1719325"/>
            <a:ext cx="8520600" cy="4372500"/>
          </a:xfrm>
          <a:prstGeom prst="rect">
            <a:avLst/>
          </a:prstGeom>
        </p:spPr>
        <p:txBody>
          <a:bodyPr lIns="91425" tIns="91425" rIns="91425" bIns="91425" anchor="t" anchorCtr="0">
            <a:noAutofit/>
          </a:bodyPr>
          <a:lstStyle/>
          <a:p>
            <a:pPr marL="457200" lvl="0" indent="-228600" rtl="0">
              <a:spcBef>
                <a:spcPts val="0"/>
              </a:spcBef>
            </a:pPr>
            <a:r>
              <a:rPr lang="en"/>
              <a:t>recognition of the benefits of preservation by decision makers </a:t>
            </a:r>
          </a:p>
          <a:p>
            <a:pPr marL="457200" lvl="0" indent="-228600" rtl="0">
              <a:spcBef>
                <a:spcPts val="0"/>
              </a:spcBef>
            </a:pPr>
            <a:r>
              <a:rPr lang="en"/>
              <a:t>a process for selecting digital materials with long-term value</a:t>
            </a:r>
          </a:p>
          <a:p>
            <a:pPr marL="457200" lvl="0" indent="-228600" rtl="0">
              <a:spcBef>
                <a:spcPts val="0"/>
              </a:spcBef>
            </a:pPr>
            <a:r>
              <a:rPr lang="en"/>
              <a:t>incentives for decision makers to preserve</a:t>
            </a:r>
          </a:p>
          <a:p>
            <a:pPr marL="457200" lvl="0" indent="-228600" rtl="0">
              <a:spcBef>
                <a:spcPts val="0"/>
              </a:spcBef>
            </a:pPr>
            <a:r>
              <a:rPr lang="en"/>
              <a:t>appropriate organization and governance of digital preservation activities; and </a:t>
            </a:r>
          </a:p>
          <a:p>
            <a:pPr marL="457200" lvl="0" indent="-228600" rtl="0">
              <a:spcBef>
                <a:spcPts val="0"/>
              </a:spcBef>
            </a:pPr>
            <a:r>
              <a:rPr lang="en"/>
              <a:t>mechanisms to secure an ongoing, efficient allocation of resources to digital preservation activities.</a:t>
            </a:r>
          </a:p>
        </p:txBody>
      </p:sp>
      <p:sp>
        <p:nvSpPr>
          <p:cNvPr id="131" name="Shape 13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
              <a:t>9</a:t>
            </a:fld>
            <a:endParaRPr lang="en"/>
          </a:p>
        </p:txBody>
      </p:sp>
      <p:sp>
        <p:nvSpPr>
          <p:cNvPr id="132" name="Shape 132"/>
          <p:cNvSpPr txBox="1"/>
          <p:nvPr/>
        </p:nvSpPr>
        <p:spPr>
          <a:xfrm>
            <a:off x="323500" y="6381075"/>
            <a:ext cx="8272200" cy="361200"/>
          </a:xfrm>
          <a:prstGeom prst="rect">
            <a:avLst/>
          </a:prstGeom>
          <a:noFill/>
          <a:ln>
            <a:noFill/>
          </a:ln>
        </p:spPr>
        <p:txBody>
          <a:bodyPr lIns="91425" tIns="91425" rIns="91425" bIns="91425" anchor="t" anchorCtr="0">
            <a:noAutofit/>
          </a:bodyPr>
          <a:lstStyle/>
          <a:p>
            <a:pPr lvl="0" rtl="0">
              <a:spcBef>
                <a:spcPts val="0"/>
              </a:spcBef>
              <a:buNone/>
            </a:pPr>
            <a:r>
              <a:rPr lang="en">
                <a:solidFill>
                  <a:srgbClr val="3D85C6"/>
                </a:solidFill>
              </a:rPr>
              <a:t>Module 6 — Sustainability / Lesson 1 — Building a Sustainable Program</a:t>
            </a:r>
          </a:p>
        </p:txBody>
      </p:sp>
    </p:spTree>
  </p:cSld>
  <p:clrMapOvr>
    <a:masterClrMapping/>
  </p:clrMapOvr>
</p:sld>
</file>

<file path=ppt/theme/theme1.xml><?xml version="1.0" encoding="utf-8"?>
<a:theme xmlns:a="http://schemas.openxmlformats.org/drawingml/2006/main"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1403</Words>
  <Application>Microsoft Macintosh PowerPoint</Application>
  <PresentationFormat>On-screen Show (4:3)</PresentationFormat>
  <Paragraphs>170</Paragraphs>
  <Slides>24</Slides>
  <Notes>24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Arial</vt:lpstr>
      <vt:lpstr>simple-dark-2</vt:lpstr>
      <vt:lpstr>Module 6 — Sustainability</vt:lpstr>
      <vt:lpstr>PowerPoint Presentation</vt:lpstr>
      <vt:lpstr>Module Goals</vt:lpstr>
      <vt:lpstr>Lesson 1: Building a  Sustainable Program</vt:lpstr>
      <vt:lpstr>Digital preservation as a program</vt:lpstr>
      <vt:lpstr>Digital preservation as a program</vt:lpstr>
      <vt:lpstr>Making the shift from projects to a program involves understanding where you are and what to aim for</vt:lpstr>
      <vt:lpstr>Digital preservation program principles — economic sustainability</vt:lpstr>
      <vt:lpstr>Digital preservation program principles — economic sustainability requires:</vt:lpstr>
      <vt:lpstr>Factors that challenge digital preservation program strategies </vt:lpstr>
      <vt:lpstr>Digital preservation is not “once and for all” </vt:lpstr>
      <vt:lpstr>Digital preservation is not “all or nothing”</vt:lpstr>
      <vt:lpstr>Leveraging economies of scale</vt:lpstr>
      <vt:lpstr>A mature program performs iterative assessments</vt:lpstr>
      <vt:lpstr>Lesson 2: A Business Case for  Digital Preservation</vt:lpstr>
      <vt:lpstr>What is a “Business Case”?</vt:lpstr>
      <vt:lpstr>A business case is comprised of</vt:lpstr>
      <vt:lpstr>Planning and preparing a business case</vt:lpstr>
      <vt:lpstr>Presenting a business case</vt:lpstr>
      <vt:lpstr>Exercise: Developing a Business Case</vt:lpstr>
      <vt:lpstr>Lesson 3: Creating a Program</vt:lpstr>
      <vt:lpstr>Exercise: Creating a Program</vt:lpstr>
      <vt:lpstr>Exercise: Goal Setting</vt:lpstr>
      <vt:lpstr>PowerPoint Presentation</vt:lpstr>
    </vt:vector>
  </TitlesOfParts>
  <Manager/>
  <Company/>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6 — Sustainability</dc:title>
  <dc:subject/>
  <dc:creator>AVPreserve</dc:creator>
  <cp:keywords/>
  <dc:description/>
  <cp:lastModifiedBy>Molinaro, Mary</cp:lastModifiedBy>
  <cp:revision>4</cp:revision>
  <dcterms:modified xsi:type="dcterms:W3CDTF">2017-05-18T22:13:46Z</dcterms:modified>
  <cp:category/>
</cp:coreProperties>
</file>