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1"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0573"/>
  </p:normalViewPr>
  <p:slideViewPr>
    <p:cSldViewPr snapToGrid="0" snapToObjects="1">
      <p:cViewPr varScale="1">
        <p:scale>
          <a:sx n="90" d="100"/>
          <a:sy n="90" d="100"/>
        </p:scale>
        <p:origin x="282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Final: March 8, </a:t>
            </a:r>
            <a:r>
              <a:rPr lang="en" dirty="0" smtClean="0"/>
              <a:t>2017</a:t>
            </a:r>
            <a:endParaRPr lang="en-US" dirty="0" smtClean="0"/>
          </a:p>
          <a:p>
            <a:pPr lvl="0">
              <a:spcBef>
                <a:spcPts val="0"/>
              </a:spcBef>
              <a:buNone/>
            </a:pPr>
            <a:r>
              <a:rPr lang="en-US" dirty="0" smtClean="0"/>
              <a:t>This work is licensed under the Creative Commons Attribution 4.0 International License. To view a copy of this license, visit http://</a:t>
            </a:r>
            <a:r>
              <a:rPr lang="en-US" dirty="0" err="1" smtClean="0"/>
              <a:t>creativecommons.org</a:t>
            </a:r>
            <a:r>
              <a:rPr lang="en-US" dirty="0" smtClean="0"/>
              <a:t>/licenses/by/4.0/ or send a letter to Creative Commons, PO Box 1866, Mountain View, CA 94042, USA.</a:t>
            </a:r>
          </a:p>
          <a:p>
            <a:pPr lvl="0">
              <a:spcBef>
                <a:spcPts val="0"/>
              </a:spcBef>
              <a:buNone/>
            </a:pPr>
            <a:endParaRPr lang="en-US" dirty="0" smtClean="0"/>
          </a:p>
          <a:p>
            <a:pPr lvl="0">
              <a:spcBef>
                <a:spcPts val="0"/>
              </a:spcBef>
              <a:buNone/>
            </a:pPr>
            <a:r>
              <a:rPr lang="en-US" dirty="0" smtClean="0"/>
              <a:t>Please reference the Digital</a:t>
            </a:r>
            <a:r>
              <a:rPr lang="en-US" baseline="0" dirty="0" smtClean="0"/>
              <a:t> Preservation Network (DPN) http://</a:t>
            </a:r>
            <a:r>
              <a:rPr lang="en-US" baseline="0" dirty="0" err="1" smtClean="0"/>
              <a:t>www.dpn.org</a:t>
            </a:r>
            <a:r>
              <a:rPr lang="en-US" baseline="0" dirty="0" smtClean="0"/>
              <a:t> when using this work.</a:t>
            </a:r>
            <a:endParaRPr lang="en" smtClean="0"/>
          </a:p>
          <a:p>
            <a:pPr lvl="0">
              <a:spcBef>
                <a:spcPts val="0"/>
              </a:spcBef>
              <a:buNone/>
            </a:pPr>
            <a:endParaRPr lang="e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9" name="Shape 15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8" name="Shape 16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6" name="Shape 1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4" name="Shape 18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2" name="Shape 19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0" name="Shape 2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8" name="Shape 20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Shape 215"/>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6" name="Shape 21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4" name="Shape 22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Shape 231"/>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2" name="Shape 23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Shape 239"/>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0" name="Shape 24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See this list of file formats from the National Archives for an example of preferred digital formats: https://www.archives.gov/records-mgmt/policy/transfer-guidance-tables.html</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8" name="Shape 24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Shape 255"/>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6" name="Shape 2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Shape 2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4" name="Shape 2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Shape 271"/>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2" name="Shape 27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Shape 279"/>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0" name="Shape 28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Shape 285"/>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6" name="Shape 28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Shape 29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4" name="Shape 2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Shape 301"/>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2" name="Shape 30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Shape 309"/>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0" name="Shape 31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Shape 317"/>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8" name="Shape 31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Shape 324"/>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5" name="Shape 32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Shape 332"/>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3" name="Shape 33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Shape 3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1" name="Shape 34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Shape 348"/>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9" name="Shape 34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Shape 3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7" name="Shape 3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From: https://www.loc.gov/standards/premis/louis-2-1.xml</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Shape 36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64" name="Shape 3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Shape 371"/>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2" name="Shape 37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Shape 377"/>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8" name="Shape 37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Shape 385"/>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6" name="Shape 38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2" name="Shape 39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If Module 4 is being taught on its own, replace this slide with slides 1-13 from Module 3: Lesson 1.</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This is similar to a slide from Module 3, used here as a reminder about the relationship between SIPs, AIPs, and DIPs. If Module 3 is not being presented alongside this one, start this section with the overview of the OAIS model in Module 3.</a:t>
            </a:r>
          </a:p>
          <a:p>
            <a:pPr lvl="0" rtl="0">
              <a:spcBef>
                <a:spcPts val="0"/>
              </a:spcBef>
              <a:buNone/>
            </a:pPr>
            <a:endParaRPr/>
          </a:p>
          <a:p>
            <a:pPr lvl="0" rtl="0">
              <a:spcBef>
                <a:spcPts val="0"/>
              </a:spcBef>
              <a:buNone/>
            </a:pPr>
            <a:r>
              <a:rPr lang="en"/>
              <a:t>Reminder that </a:t>
            </a:r>
            <a:r>
              <a:rPr lang="en">
                <a:solidFill>
                  <a:srgbClr val="434343"/>
                </a:solidFill>
              </a:rPr>
              <a:t>for the purposes of this workshop, we are focusing on SIPs prepared by an organization and submitted to an internal or external preservation service.</a:t>
            </a:r>
          </a:p>
          <a:p>
            <a:pPr lvl="0" rtl="0">
              <a:spcBef>
                <a:spcPts val="0"/>
              </a:spcBef>
              <a:buNone/>
            </a:pPr>
            <a:endParaRPr>
              <a:solidFill>
                <a:srgbClr val="434343"/>
              </a:solidFill>
            </a:endParaRPr>
          </a:p>
          <a:p>
            <a:pPr lvl="0" rtl="0">
              <a:spcBef>
                <a:spcPts val="0"/>
              </a:spcBef>
              <a:buNone/>
            </a:pPr>
            <a:endParaRPr>
              <a:solidFill>
                <a:srgbClr val="434343"/>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If Module 4 is being taught on its own, replace this slide with slides 1-13 from Module 3: Lesson 1.</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Terms referenced in this slide and previous (including SIP, AIP, and PDI) are taken from the OAIS standard. See: https://public.ccsds.org/pubs/650x0m2.pdf</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SIP = Submission Information Package</a:t>
            </a:r>
          </a:p>
          <a:p>
            <a:pPr lvl="0" rtl="0">
              <a:spcBef>
                <a:spcPts val="0"/>
              </a:spcBef>
              <a:buNone/>
            </a:pPr>
            <a:r>
              <a:rPr lang="en"/>
              <a:t>AIP = Archival Information Package</a:t>
            </a:r>
          </a:p>
          <a:p>
            <a:pPr lvl="0" rtl="0">
              <a:spcBef>
                <a:spcPts val="0"/>
              </a:spcBef>
              <a:buNone/>
            </a:pPr>
            <a:endParaRPr/>
          </a:p>
          <a:p>
            <a:pPr lvl="0" rtl="0">
              <a:spcBef>
                <a:spcPts val="0"/>
              </a:spcBef>
              <a:buNone/>
            </a:pPr>
            <a:r>
              <a:rPr lang="en"/>
              <a:t>Slide information taken from “6.2.1 Submission Information Package (SIP).” </a:t>
            </a:r>
            <a:r>
              <a:rPr lang="en" i="1"/>
              <a:t>Guidelines on the Production and Preservation of Digital Audio Object</a:t>
            </a:r>
            <a:r>
              <a:rPr lang="en"/>
              <a:t>s (web edition), International Association of Sound and Audiovisual Archives.  http://www.iasa-web.org/tc04/submission-information-package-sip</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Module Title Slide">
    <p:bg>
      <p:bgPr>
        <a:solidFill>
          <a:srgbClr val="0B5394"/>
        </a:solid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992766"/>
            <a:ext cx="8520600" cy="27369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3778833"/>
            <a:ext cx="8520600" cy="1056900"/>
          </a:xfrm>
          <a:prstGeom prst="rect">
            <a:avLst/>
          </a:prstGeom>
        </p:spPr>
        <p:txBody>
          <a:bodyPr lIns="91425" tIns="91425" rIns="91425" bIns="91425" anchor="t" anchorCtr="0"/>
          <a:lstStyle>
            <a:lvl1pPr lvl="0" algn="ctr">
              <a:lnSpc>
                <a:spcPct val="100000"/>
              </a:lnSpc>
              <a:spcBef>
                <a:spcPts val="0"/>
              </a:spcBef>
              <a:spcAft>
                <a:spcPts val="0"/>
              </a:spcAft>
              <a:buClr>
                <a:srgbClr val="CCCCCC"/>
              </a:buClr>
              <a:buSzPct val="100000"/>
              <a:buNone/>
              <a:defRPr sz="2800">
                <a:solidFill>
                  <a:srgbClr val="CCCCCC"/>
                </a:solidFill>
              </a:defRPr>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3"/>
        <p:cNvGrpSpPr/>
        <p:nvPr/>
      </p:nvGrpSpPr>
      <p:grpSpPr>
        <a:xfrm>
          <a:off x="0" y="0"/>
          <a:ext cx="0" cy="0"/>
          <a:chOff x="0" y="0"/>
          <a:chExt cx="0" cy="0"/>
        </a:xfrm>
      </p:grpSpPr>
      <p:sp>
        <p:nvSpPr>
          <p:cNvPr id="44" name="Shape 44"/>
          <p:cNvSpPr/>
          <p:nvPr/>
        </p:nvSpPr>
        <p:spPr>
          <a:xfrm>
            <a:off x="4572000" y="33"/>
            <a:ext cx="4572000" cy="68580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45" name="Shape 45"/>
          <p:cNvSpPr txBox="1">
            <a:spLocks noGrp="1"/>
          </p:cNvSpPr>
          <p:nvPr>
            <p:ph type="title"/>
          </p:nvPr>
        </p:nvSpPr>
        <p:spPr>
          <a:xfrm>
            <a:off x="265500" y="1644233"/>
            <a:ext cx="4045200" cy="19764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6" name="Shape 46"/>
          <p:cNvSpPr txBox="1">
            <a:spLocks noGrp="1"/>
          </p:cNvSpPr>
          <p:nvPr>
            <p:ph type="subTitle" idx="1"/>
          </p:nvPr>
        </p:nvSpPr>
        <p:spPr>
          <a:xfrm>
            <a:off x="265500" y="3737433"/>
            <a:ext cx="4045200" cy="16467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7" name="Shape 47"/>
          <p:cNvSpPr txBox="1">
            <a:spLocks noGrp="1"/>
          </p:cNvSpPr>
          <p:nvPr>
            <p:ph type="body" idx="2"/>
          </p:nvPr>
        </p:nvSpPr>
        <p:spPr>
          <a:xfrm>
            <a:off x="4939500" y="965600"/>
            <a:ext cx="3837000" cy="4926900"/>
          </a:xfrm>
          <a:prstGeom prst="rect">
            <a:avLst/>
          </a:prstGeom>
        </p:spPr>
        <p:txBody>
          <a:bodyPr lIns="91425" tIns="91425" rIns="91425" bIns="91425" anchor="ctr" anchorCtr="0"/>
          <a:lstStyle>
            <a:lvl1pPr lvl="0">
              <a:spcBef>
                <a:spcPts val="0"/>
              </a:spcBef>
              <a:buClr>
                <a:schemeClr val="dk1"/>
              </a:buClr>
              <a:defRPr>
                <a:solidFill>
                  <a:schemeClr val="dk1"/>
                </a:solidFill>
              </a:defRPr>
            </a:lvl1pPr>
            <a:lvl2pPr lvl="1">
              <a:spcBef>
                <a:spcPts val="0"/>
              </a:spcBef>
              <a:buClr>
                <a:schemeClr val="dk1"/>
              </a:buClr>
              <a:defRPr>
                <a:solidFill>
                  <a:schemeClr val="dk1"/>
                </a:solidFill>
              </a:defRPr>
            </a:lvl2pPr>
            <a:lvl3pPr lvl="2">
              <a:spcBef>
                <a:spcPts val="0"/>
              </a:spcBef>
              <a:buClr>
                <a:schemeClr val="dk1"/>
              </a:buClr>
              <a:defRPr>
                <a:solidFill>
                  <a:schemeClr val="dk1"/>
                </a:solidFill>
              </a:defRPr>
            </a:lvl3pPr>
            <a:lvl4pPr lvl="3">
              <a:spcBef>
                <a:spcPts val="0"/>
              </a:spcBef>
              <a:buClr>
                <a:schemeClr val="dk1"/>
              </a:buClr>
              <a:defRPr>
                <a:solidFill>
                  <a:schemeClr val="dk1"/>
                </a:solidFill>
              </a:defRPr>
            </a:lvl4pPr>
            <a:lvl5pPr lvl="4">
              <a:spcBef>
                <a:spcPts val="0"/>
              </a:spcBef>
              <a:buClr>
                <a:schemeClr val="dk1"/>
              </a:buClr>
              <a:defRPr>
                <a:solidFill>
                  <a:schemeClr val="dk1"/>
                </a:solidFill>
              </a:defRPr>
            </a:lvl5pPr>
            <a:lvl6pPr lvl="5">
              <a:spcBef>
                <a:spcPts val="0"/>
              </a:spcBef>
              <a:buClr>
                <a:schemeClr val="dk1"/>
              </a:buClr>
              <a:defRPr>
                <a:solidFill>
                  <a:schemeClr val="dk1"/>
                </a:solidFill>
              </a:defRPr>
            </a:lvl6pPr>
            <a:lvl7pPr lvl="6">
              <a:spcBef>
                <a:spcPts val="0"/>
              </a:spcBef>
              <a:buClr>
                <a:schemeClr val="dk1"/>
              </a:buClr>
              <a:defRPr>
                <a:solidFill>
                  <a:schemeClr val="dk1"/>
                </a:solidFill>
              </a:defRPr>
            </a:lvl7pPr>
            <a:lvl8pPr lvl="7">
              <a:spcBef>
                <a:spcPts val="0"/>
              </a:spcBef>
              <a:buClr>
                <a:schemeClr val="dk1"/>
              </a:buClr>
              <a:defRPr>
                <a:solidFill>
                  <a:schemeClr val="dk1"/>
                </a:solidFill>
              </a:defRPr>
            </a:lvl8pPr>
            <a:lvl9pPr lvl="8">
              <a:spcBef>
                <a:spcPts val="0"/>
              </a:spcBef>
              <a:buClr>
                <a:schemeClr val="dk1"/>
              </a:buClr>
              <a:defRPr>
                <a:solidFill>
                  <a:schemeClr val="dk1"/>
                </a:solidFill>
              </a:defRPr>
            </a:lvl9pPr>
          </a:lstStyle>
          <a:p>
            <a:endParaRPr/>
          </a:p>
        </p:txBody>
      </p:sp>
      <p:sp>
        <p:nvSpPr>
          <p:cNvPr id="48" name="Shape 4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Caption">
    <p:spTree>
      <p:nvGrpSpPr>
        <p:cNvPr id="1" name="Shape 49"/>
        <p:cNvGrpSpPr/>
        <p:nvPr/>
      </p:nvGrpSpPr>
      <p:grpSpPr>
        <a:xfrm>
          <a:off x="0" y="0"/>
          <a:ext cx="0" cy="0"/>
          <a:chOff x="0" y="0"/>
          <a:chExt cx="0" cy="0"/>
        </a:xfrm>
      </p:grpSpPr>
      <p:sp>
        <p:nvSpPr>
          <p:cNvPr id="50" name="Shape 50"/>
          <p:cNvSpPr txBox="1">
            <a:spLocks noGrp="1"/>
          </p:cNvSpPr>
          <p:nvPr>
            <p:ph type="body" idx="1"/>
          </p:nvPr>
        </p:nvSpPr>
        <p:spPr>
          <a:xfrm>
            <a:off x="311700" y="5640766"/>
            <a:ext cx="5998800" cy="8067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51" name="Shape 5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ig number">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311700" y="1474833"/>
            <a:ext cx="8520600" cy="26181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54" name="Shape 54"/>
          <p:cNvSpPr txBox="1">
            <a:spLocks noGrp="1"/>
          </p:cNvSpPr>
          <p:nvPr>
            <p:ph type="body" idx="1"/>
          </p:nvPr>
        </p:nvSpPr>
        <p:spPr>
          <a:xfrm>
            <a:off x="311700" y="4202966"/>
            <a:ext cx="8520600" cy="17343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5" name="Shape 5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6"/>
        <p:cNvGrpSpPr/>
        <p:nvPr/>
      </p:nvGrpSpPr>
      <p:grpSpPr>
        <a:xfrm>
          <a:off x="0" y="0"/>
          <a:ext cx="0" cy="0"/>
          <a:chOff x="0" y="0"/>
          <a:chExt cx="0" cy="0"/>
        </a:xfrm>
      </p:grpSpPr>
      <p:sp>
        <p:nvSpPr>
          <p:cNvPr id="57" name="Shape 5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Lesson Slide">
    <p:bg>
      <p:bgPr>
        <a:solidFill>
          <a:srgbClr val="434343"/>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867800"/>
            <a:ext cx="8520600" cy="1122300"/>
          </a:xfrm>
          <a:prstGeom prst="rect">
            <a:avLst/>
          </a:prstGeom>
        </p:spPr>
        <p:txBody>
          <a:bodyPr lIns="91425" tIns="91425" rIns="91425" bIns="91425" anchor="ctr" anchorCtr="0"/>
          <a:lstStyle>
            <a:lvl1pPr lvl="0" algn="ctr">
              <a:spcBef>
                <a:spcPts val="0"/>
              </a:spcBef>
              <a:buSzPct val="100000"/>
              <a:defRPr sz="3600" b="1"/>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opic / Body Slide">
    <p:bg>
      <p:bgPr>
        <a:solidFill>
          <a:srgbClr val="FFFFFF"/>
        </a:solidFill>
        <a:effectLst/>
      </p:bgPr>
    </p:bg>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buClr>
                <a:srgbClr val="434343"/>
              </a:buClr>
              <a:defRPr b="1">
                <a:solidFill>
                  <a:srgbClr val="434343"/>
                </a:solidFill>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719325"/>
            <a:ext cx="8520600" cy="4372500"/>
          </a:xfrm>
          <a:prstGeom prst="rect">
            <a:avLst/>
          </a:prstGeom>
        </p:spPr>
        <p:txBody>
          <a:bodyPr lIns="91425" tIns="91425" rIns="91425" bIns="91425" anchor="t" anchorCtr="0"/>
          <a:lstStyle>
            <a:lvl1pPr lvl="0">
              <a:spcBef>
                <a:spcPts val="0"/>
              </a:spcBef>
              <a:buClr>
                <a:srgbClr val="434343"/>
              </a:buClr>
              <a:buSzPct val="100000"/>
              <a:buChar char="●"/>
              <a:defRPr sz="2400">
                <a:solidFill>
                  <a:srgbClr val="434343"/>
                </a:solidFill>
              </a:defRPr>
            </a:lvl1pPr>
            <a:lvl2pPr lvl="1">
              <a:spcBef>
                <a:spcPts val="0"/>
              </a:spcBef>
              <a:buClr>
                <a:srgbClr val="434343"/>
              </a:buClr>
              <a:buSzPct val="100000"/>
              <a:buChar char="○"/>
              <a:defRPr sz="2200">
                <a:solidFill>
                  <a:srgbClr val="434343"/>
                </a:solidFill>
              </a:defRPr>
            </a:lvl2pPr>
            <a:lvl3pPr lvl="2">
              <a:spcBef>
                <a:spcPts val="0"/>
              </a:spcBef>
              <a:buClr>
                <a:srgbClr val="434343"/>
              </a:buClr>
              <a:buSzPct val="100000"/>
              <a:buChar char="■"/>
              <a:defRPr sz="2200">
                <a:solidFill>
                  <a:srgbClr val="434343"/>
                </a:solidFill>
              </a:defRPr>
            </a:lvl3pPr>
            <a:lvl4pPr lvl="3">
              <a:spcBef>
                <a:spcPts val="0"/>
              </a:spcBef>
              <a:buClr>
                <a:srgbClr val="434343"/>
              </a:buClr>
              <a:buSzPct val="100000"/>
              <a:buChar char="●"/>
              <a:defRPr sz="2200">
                <a:solidFill>
                  <a:srgbClr val="434343"/>
                </a:solidFill>
              </a:defRPr>
            </a:lvl4pPr>
            <a:lvl5pPr lvl="4">
              <a:spcBef>
                <a:spcPts val="0"/>
              </a:spcBef>
              <a:buClr>
                <a:srgbClr val="434343"/>
              </a:buClr>
              <a:buSzPct val="100000"/>
              <a:buChar char="○"/>
              <a:defRPr sz="2200">
                <a:solidFill>
                  <a:srgbClr val="434343"/>
                </a:solidFill>
              </a:defRPr>
            </a:lvl5pPr>
            <a:lvl6pPr lvl="5">
              <a:spcBef>
                <a:spcPts val="0"/>
              </a:spcBef>
              <a:buClr>
                <a:srgbClr val="434343"/>
              </a:buClr>
              <a:buSzPct val="100000"/>
              <a:buChar char="■"/>
              <a:defRPr sz="2000">
                <a:solidFill>
                  <a:srgbClr val="434343"/>
                </a:solidFill>
              </a:defRPr>
            </a:lvl6pPr>
            <a:lvl7pPr lvl="6">
              <a:spcBef>
                <a:spcPts val="0"/>
              </a:spcBef>
              <a:buClr>
                <a:srgbClr val="434343"/>
              </a:buClr>
              <a:buSzPct val="100000"/>
              <a:buChar char="●"/>
              <a:defRPr sz="2000">
                <a:solidFill>
                  <a:srgbClr val="434343"/>
                </a:solidFill>
              </a:defRPr>
            </a:lvl7pPr>
            <a:lvl8pPr lvl="7">
              <a:spcBef>
                <a:spcPts val="0"/>
              </a:spcBef>
              <a:buClr>
                <a:srgbClr val="434343"/>
              </a:buClr>
              <a:buSzPct val="100000"/>
              <a:buChar char="○"/>
              <a:defRPr sz="2000">
                <a:solidFill>
                  <a:srgbClr val="434343"/>
                </a:solidFill>
              </a:defRPr>
            </a:lvl8pPr>
            <a:lvl9pPr lvl="8">
              <a:spcBef>
                <a:spcPts val="0"/>
              </a:spcBef>
              <a:buClr>
                <a:srgbClr val="434343"/>
              </a:buClr>
              <a:buSzPct val="100000"/>
              <a:buChar char="■"/>
              <a:defRPr sz="2000">
                <a:solidFill>
                  <a:srgbClr val="434343"/>
                </a:solidFill>
              </a:defRPr>
            </a:lvl9pPr>
          </a:lstStyle>
          <a:p>
            <a:endParaRPr/>
          </a:p>
        </p:txBody>
      </p:sp>
      <p:sp>
        <p:nvSpPr>
          <p:cNvPr id="19" name="Shape 1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rgbClr val="3D85C6"/>
                </a:solidFill>
              </a:rPr>
              <a:t>‹#›</a:t>
            </a:fld>
            <a:endParaRPr lang="en">
              <a:solidFill>
                <a:srgbClr val="3D85C6"/>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Exercise Slide">
    <p:bg>
      <p:bgPr>
        <a:solidFill>
          <a:srgbClr val="6AA84F"/>
        </a:solidFill>
        <a:effectLst/>
      </p:bgPr>
    </p:bg>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FFFFFF"/>
              </a:buClr>
              <a:defRPr b="1">
                <a:solidFill>
                  <a:srgbClr val="FFFFFF"/>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2" name="Shape 22"/>
          <p:cNvSpPr txBox="1">
            <a:spLocks noGrp="1"/>
          </p:cNvSpPr>
          <p:nvPr>
            <p:ph type="body" idx="1"/>
          </p:nvPr>
        </p:nvSpPr>
        <p:spPr>
          <a:xfrm>
            <a:off x="311700" y="2003200"/>
            <a:ext cx="8520600" cy="4088700"/>
          </a:xfrm>
          <a:prstGeom prst="rect">
            <a:avLst/>
          </a:prstGeom>
        </p:spPr>
        <p:txBody>
          <a:bodyPr lIns="91425" tIns="91425" rIns="91425" bIns="91425" anchor="t" anchorCtr="0"/>
          <a:lstStyle>
            <a:lvl1pPr lvl="0" rtl="0">
              <a:spcBef>
                <a:spcPts val="0"/>
              </a:spcBef>
              <a:buClr>
                <a:srgbClr val="FFFFFF"/>
              </a:buClr>
              <a:buSzPct val="100000"/>
              <a:buChar char="●"/>
              <a:defRPr sz="2400">
                <a:solidFill>
                  <a:srgbClr val="FFFFFF"/>
                </a:solidFill>
              </a:defRPr>
            </a:lvl1pPr>
            <a:lvl2pPr lvl="1" rtl="0">
              <a:spcBef>
                <a:spcPts val="0"/>
              </a:spcBef>
              <a:buClr>
                <a:srgbClr val="FFFFFF"/>
              </a:buClr>
              <a:buSzPct val="100000"/>
              <a:buChar char="○"/>
              <a:defRPr sz="2400">
                <a:solidFill>
                  <a:srgbClr val="FFFFFF"/>
                </a:solidFill>
              </a:defRPr>
            </a:lvl2pPr>
            <a:lvl3pPr lvl="2" rtl="0">
              <a:spcBef>
                <a:spcPts val="0"/>
              </a:spcBef>
              <a:buClr>
                <a:srgbClr val="FFFFFF"/>
              </a:buClr>
              <a:buChar char="■"/>
              <a:defRPr>
                <a:solidFill>
                  <a:srgbClr val="FFFFFF"/>
                </a:solidFill>
              </a:defRPr>
            </a:lvl3pPr>
            <a:lvl4pPr lvl="3" rtl="0">
              <a:spcBef>
                <a:spcPts val="0"/>
              </a:spcBef>
              <a:buClr>
                <a:srgbClr val="FFFFFF"/>
              </a:buClr>
              <a:buChar char="●"/>
              <a:defRPr>
                <a:solidFill>
                  <a:srgbClr val="FFFFFF"/>
                </a:solidFill>
              </a:defRPr>
            </a:lvl4pPr>
            <a:lvl5pPr lvl="4" rtl="0">
              <a:spcBef>
                <a:spcPts val="0"/>
              </a:spcBef>
              <a:buClr>
                <a:srgbClr val="FFFFFF"/>
              </a:buClr>
              <a:buChar char="○"/>
              <a:defRPr>
                <a:solidFill>
                  <a:srgbClr val="FFFFFF"/>
                </a:solidFill>
              </a:defRPr>
            </a:lvl5pPr>
            <a:lvl6pPr lvl="5" rtl="0">
              <a:spcBef>
                <a:spcPts val="0"/>
              </a:spcBef>
              <a:buClr>
                <a:srgbClr val="FFFFFF"/>
              </a:buClr>
              <a:buChar char="■"/>
              <a:defRPr>
                <a:solidFill>
                  <a:srgbClr val="FFFFFF"/>
                </a:solidFill>
              </a:defRPr>
            </a:lvl6pPr>
            <a:lvl7pPr lvl="6" rtl="0">
              <a:spcBef>
                <a:spcPts val="0"/>
              </a:spcBef>
              <a:buClr>
                <a:srgbClr val="FFFFFF"/>
              </a:buClr>
              <a:buChar char="●"/>
              <a:defRPr>
                <a:solidFill>
                  <a:srgbClr val="FFFFFF"/>
                </a:solidFill>
              </a:defRPr>
            </a:lvl7pPr>
            <a:lvl8pPr lvl="7" rtl="0">
              <a:spcBef>
                <a:spcPts val="0"/>
              </a:spcBef>
              <a:buClr>
                <a:srgbClr val="FFFFFF"/>
              </a:buClr>
              <a:buChar char="○"/>
              <a:defRPr>
                <a:solidFill>
                  <a:srgbClr val="FFFFFF"/>
                </a:solidFill>
              </a:defRPr>
            </a:lvl8pPr>
            <a:lvl9pPr lvl="8" rtl="0">
              <a:spcBef>
                <a:spcPts val="0"/>
              </a:spcBef>
              <a:buClr>
                <a:srgbClr val="FFFFFF"/>
              </a:buClr>
              <a:buChar char="■"/>
              <a:defRPr>
                <a:solidFill>
                  <a:srgbClr val="FFFFFF"/>
                </a:solidFill>
              </a:defRPr>
            </a:lvl9pPr>
          </a:lstStyle>
          <a:p>
            <a:endParaRPr/>
          </a:p>
        </p:txBody>
      </p:sp>
      <p:sp>
        <p:nvSpPr>
          <p:cNvPr id="23" name="Shape 2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a:t>
            </a:fld>
            <a:endParaRPr lang="en">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Goals Slide">
    <p:bg>
      <p:bgPr>
        <a:solidFill>
          <a:srgbClr val="434343"/>
        </a:solidFill>
        <a:effectLst/>
      </p:bgPr>
    </p:bg>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6AA84F"/>
              </a:buClr>
              <a:defRPr b="1">
                <a:solidFill>
                  <a:srgbClr val="6AA84F"/>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6" name="Shape 26"/>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rtl="0">
              <a:spcBef>
                <a:spcPts val="0"/>
              </a:spcBef>
              <a:buClr>
                <a:srgbClr val="FFFFFF"/>
              </a:buClr>
              <a:buChar char="●"/>
              <a:defRPr>
                <a:solidFill>
                  <a:srgbClr val="FFFFFF"/>
                </a:solidFill>
              </a:defRPr>
            </a:lvl1pPr>
            <a:lvl2pPr lvl="1" rtl="0">
              <a:spcBef>
                <a:spcPts val="0"/>
              </a:spcBef>
              <a:buClr>
                <a:srgbClr val="FFFFFF"/>
              </a:buClr>
              <a:buChar char="○"/>
              <a:defRPr>
                <a:solidFill>
                  <a:srgbClr val="FFFFFF"/>
                </a:solidFill>
              </a:defRPr>
            </a:lvl2pPr>
            <a:lvl3pPr lvl="2" rtl="0">
              <a:spcBef>
                <a:spcPts val="0"/>
              </a:spcBef>
              <a:buClr>
                <a:srgbClr val="FFFFFF"/>
              </a:buClr>
              <a:buChar char="■"/>
              <a:defRPr>
                <a:solidFill>
                  <a:srgbClr val="FFFFFF"/>
                </a:solidFill>
              </a:defRPr>
            </a:lvl3pPr>
            <a:lvl4pPr lvl="3" rtl="0">
              <a:spcBef>
                <a:spcPts val="0"/>
              </a:spcBef>
              <a:buClr>
                <a:srgbClr val="FFFFFF"/>
              </a:buClr>
              <a:buChar char="●"/>
              <a:defRPr>
                <a:solidFill>
                  <a:srgbClr val="FFFFFF"/>
                </a:solidFill>
              </a:defRPr>
            </a:lvl4pPr>
            <a:lvl5pPr lvl="4" rtl="0">
              <a:spcBef>
                <a:spcPts val="0"/>
              </a:spcBef>
              <a:buClr>
                <a:srgbClr val="FFFFFF"/>
              </a:buClr>
              <a:buChar char="○"/>
              <a:defRPr>
                <a:solidFill>
                  <a:srgbClr val="FFFFFF"/>
                </a:solidFill>
              </a:defRPr>
            </a:lvl5pPr>
            <a:lvl6pPr lvl="5" rtl="0">
              <a:spcBef>
                <a:spcPts val="0"/>
              </a:spcBef>
              <a:buClr>
                <a:srgbClr val="FFFFFF"/>
              </a:buClr>
              <a:buChar char="■"/>
              <a:defRPr>
                <a:solidFill>
                  <a:srgbClr val="FFFFFF"/>
                </a:solidFill>
              </a:defRPr>
            </a:lvl6pPr>
            <a:lvl7pPr lvl="6" rtl="0">
              <a:spcBef>
                <a:spcPts val="0"/>
              </a:spcBef>
              <a:buClr>
                <a:srgbClr val="FFFFFF"/>
              </a:buClr>
              <a:buChar char="●"/>
              <a:defRPr>
                <a:solidFill>
                  <a:srgbClr val="FFFFFF"/>
                </a:solidFill>
              </a:defRPr>
            </a:lvl7pPr>
            <a:lvl8pPr lvl="7" rtl="0">
              <a:spcBef>
                <a:spcPts val="0"/>
              </a:spcBef>
              <a:buClr>
                <a:srgbClr val="FFFFFF"/>
              </a:buClr>
              <a:buChar char="○"/>
              <a:defRPr>
                <a:solidFill>
                  <a:srgbClr val="FFFFFF"/>
                </a:solidFill>
              </a:defRPr>
            </a:lvl8pPr>
            <a:lvl9pPr lvl="8" rtl="0">
              <a:spcBef>
                <a:spcPts val="0"/>
              </a:spcBef>
              <a:buClr>
                <a:srgbClr val="FFFFFF"/>
              </a:buClr>
              <a:buChar char="■"/>
              <a:defRPr>
                <a:solidFill>
                  <a:srgbClr val="FFFFFF"/>
                </a:solidFill>
              </a:defRPr>
            </a:lvl9pPr>
          </a:lstStyle>
          <a:p>
            <a:endParaRPr/>
          </a:p>
        </p:txBody>
      </p:sp>
      <p:sp>
        <p:nvSpPr>
          <p:cNvPr id="27" name="Shape 2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a:t>
            </a:fld>
            <a:endParaRPr lang="en">
              <a:solidFill>
                <a:srgbClr val="FFFFFF"/>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body" idx="1"/>
          </p:nvPr>
        </p:nvSpPr>
        <p:spPr>
          <a:xfrm>
            <a:off x="311700" y="1536633"/>
            <a:ext cx="3999900" cy="4555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body" idx="2"/>
          </p:nvPr>
        </p:nvSpPr>
        <p:spPr>
          <a:xfrm>
            <a:off x="4832400" y="1536633"/>
            <a:ext cx="3999900" cy="4555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2" name="Shape 3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5" name="Shape 3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311700" y="740800"/>
            <a:ext cx="2808000" cy="1007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8" name="Shape 38"/>
          <p:cNvSpPr txBox="1">
            <a:spLocks noGrp="1"/>
          </p:cNvSpPr>
          <p:nvPr>
            <p:ph type="body" idx="1"/>
          </p:nvPr>
        </p:nvSpPr>
        <p:spPr>
          <a:xfrm>
            <a:off x="311700" y="1852800"/>
            <a:ext cx="2808000" cy="42393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9" name="Shape 3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Main poin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90250" y="600200"/>
            <a:ext cx="6367800" cy="54543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42" name="Shape 4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93366"/>
            <a:ext cx="8520600" cy="7635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536633"/>
            <a:ext cx="8520600" cy="4555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lt2"/>
              </a:buClr>
              <a:buSzPct val="100000"/>
              <a:defRPr sz="1800">
                <a:solidFill>
                  <a:schemeClr val="lt2"/>
                </a:solidFill>
              </a:defRPr>
            </a:lvl1pPr>
            <a:lvl2pPr lvl="1">
              <a:lnSpc>
                <a:spcPct val="115000"/>
              </a:lnSpc>
              <a:spcBef>
                <a:spcPts val="0"/>
              </a:spcBef>
              <a:spcAft>
                <a:spcPts val="1600"/>
              </a:spcAft>
              <a:buClr>
                <a:schemeClr val="lt2"/>
              </a:buClr>
              <a:defRPr>
                <a:solidFill>
                  <a:schemeClr val="lt2"/>
                </a:solidFill>
              </a:defRPr>
            </a:lvl2pPr>
            <a:lvl3pPr lvl="2">
              <a:lnSpc>
                <a:spcPct val="115000"/>
              </a:lnSpc>
              <a:spcBef>
                <a:spcPts val="0"/>
              </a:spcBef>
              <a:spcAft>
                <a:spcPts val="1600"/>
              </a:spcAft>
              <a:buClr>
                <a:schemeClr val="lt2"/>
              </a:buClr>
              <a:defRPr>
                <a:solidFill>
                  <a:schemeClr val="lt2"/>
                </a:solidFill>
              </a:defRPr>
            </a:lvl3pPr>
            <a:lvl4pPr lvl="3">
              <a:lnSpc>
                <a:spcPct val="115000"/>
              </a:lnSpc>
              <a:spcBef>
                <a:spcPts val="0"/>
              </a:spcBef>
              <a:spcAft>
                <a:spcPts val="1600"/>
              </a:spcAft>
              <a:buClr>
                <a:schemeClr val="lt2"/>
              </a:buClr>
              <a:defRPr>
                <a:solidFill>
                  <a:schemeClr val="lt2"/>
                </a:solidFill>
              </a:defRPr>
            </a:lvl4pPr>
            <a:lvl5pPr lvl="4">
              <a:lnSpc>
                <a:spcPct val="115000"/>
              </a:lnSpc>
              <a:spcBef>
                <a:spcPts val="0"/>
              </a:spcBef>
              <a:spcAft>
                <a:spcPts val="1600"/>
              </a:spcAft>
              <a:buClr>
                <a:schemeClr val="lt2"/>
              </a:buClr>
              <a:defRPr>
                <a:solidFill>
                  <a:schemeClr val="lt2"/>
                </a:solidFill>
              </a:defRPr>
            </a:lvl5pPr>
            <a:lvl6pPr lvl="5">
              <a:lnSpc>
                <a:spcPct val="115000"/>
              </a:lnSpc>
              <a:spcBef>
                <a:spcPts val="0"/>
              </a:spcBef>
              <a:spcAft>
                <a:spcPts val="1600"/>
              </a:spcAft>
              <a:buClr>
                <a:schemeClr val="lt2"/>
              </a:buClr>
              <a:defRPr>
                <a:solidFill>
                  <a:schemeClr val="lt2"/>
                </a:solidFill>
              </a:defRPr>
            </a:lvl6pPr>
            <a:lvl7pPr lvl="6">
              <a:lnSpc>
                <a:spcPct val="115000"/>
              </a:lnSpc>
              <a:spcBef>
                <a:spcPts val="0"/>
              </a:spcBef>
              <a:spcAft>
                <a:spcPts val="1600"/>
              </a:spcAft>
              <a:buClr>
                <a:schemeClr val="lt2"/>
              </a:buClr>
              <a:defRPr>
                <a:solidFill>
                  <a:schemeClr val="lt2"/>
                </a:solidFill>
              </a:defRPr>
            </a:lvl7pPr>
            <a:lvl8pPr lvl="7">
              <a:lnSpc>
                <a:spcPct val="115000"/>
              </a:lnSpc>
              <a:spcBef>
                <a:spcPts val="0"/>
              </a:spcBef>
              <a:spcAft>
                <a:spcPts val="1600"/>
              </a:spcAft>
              <a:buClr>
                <a:schemeClr val="lt2"/>
              </a:buClr>
              <a:defRPr>
                <a:solidFill>
                  <a:schemeClr val="lt2"/>
                </a:solidFill>
              </a:defRPr>
            </a:lvl8pPr>
            <a:lvl9pPr lvl="8">
              <a:lnSpc>
                <a:spcPct val="115000"/>
              </a:lnSpc>
              <a:spcBef>
                <a:spcPts val="0"/>
              </a:spcBef>
              <a:spcAft>
                <a:spcPts val="1600"/>
              </a:spcAft>
              <a:buClr>
                <a:schemeClr val="lt2"/>
              </a:buClr>
              <a:defRPr>
                <a:solidFill>
                  <a:schemeClr val="lt2"/>
                </a:solidFill>
              </a:defRPr>
            </a:lvl9pPr>
          </a:lstStyle>
          <a:p>
            <a:endParaRPr/>
          </a:p>
        </p:txBody>
      </p:sp>
      <p:sp>
        <p:nvSpPr>
          <p:cNvPr id="8" name="Shape 8"/>
          <p:cNvSpPr txBox="1">
            <a:spLocks noGrp="1"/>
          </p:cNvSpPr>
          <p:nvPr>
            <p:ph type="sldNum" idx="12"/>
          </p:nvPr>
        </p:nvSpPr>
        <p:spPr>
          <a:xfrm>
            <a:off x="8472457" y="6217622"/>
            <a:ext cx="548700" cy="5247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lt2"/>
                </a:solidFill>
              </a:rPr>
              <a:t>‹#›</a:t>
            </a:fld>
            <a:endParaRPr lang="en" sz="1000">
              <a:solidFill>
                <a:schemeClr val="lt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4" Type="http://schemas.openxmlformats.org/officeDocument/2006/relationships/image" Target="../media/image1.tif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 Id="rId3" Type="http://schemas.openxmlformats.org/officeDocument/2006/relationships/image" Target="../media/image8.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61"/>
        <p:cNvGrpSpPr/>
        <p:nvPr/>
      </p:nvGrpSpPr>
      <p:grpSpPr>
        <a:xfrm>
          <a:off x="0" y="0"/>
          <a:ext cx="0" cy="0"/>
          <a:chOff x="0" y="0"/>
          <a:chExt cx="0" cy="0"/>
        </a:xfrm>
      </p:grpSpPr>
      <p:sp>
        <p:nvSpPr>
          <p:cNvPr id="62" name="Shape 62"/>
          <p:cNvSpPr txBox="1">
            <a:spLocks noGrp="1"/>
          </p:cNvSpPr>
          <p:nvPr>
            <p:ph type="ctrTitle"/>
          </p:nvPr>
        </p:nvSpPr>
        <p:spPr>
          <a:xfrm>
            <a:off x="311708" y="992766"/>
            <a:ext cx="8520600" cy="2736900"/>
          </a:xfrm>
          <a:prstGeom prst="rect">
            <a:avLst/>
          </a:prstGeom>
        </p:spPr>
        <p:txBody>
          <a:bodyPr lIns="91425" tIns="91425" rIns="91425" bIns="91425" anchor="b" anchorCtr="0">
            <a:noAutofit/>
          </a:bodyPr>
          <a:lstStyle/>
          <a:p>
            <a:pPr lvl="0">
              <a:spcBef>
                <a:spcPts val="0"/>
              </a:spcBef>
              <a:buNone/>
            </a:pPr>
            <a:r>
              <a:rPr lang="en" b="1"/>
              <a:t>Module 4 — </a:t>
            </a:r>
            <a:br>
              <a:rPr lang="en" b="1"/>
            </a:br>
            <a:r>
              <a:rPr lang="en" b="1"/>
              <a:t>Submission &amp; Ingest</a:t>
            </a:r>
          </a:p>
        </p:txBody>
      </p:sp>
      <p:sp>
        <p:nvSpPr>
          <p:cNvPr id="63" name="Shape 63"/>
          <p:cNvSpPr txBox="1">
            <a:spLocks noGrp="1"/>
          </p:cNvSpPr>
          <p:nvPr>
            <p:ph type="subTitle" idx="1"/>
          </p:nvPr>
        </p:nvSpPr>
        <p:spPr>
          <a:xfrm>
            <a:off x="311700" y="3778833"/>
            <a:ext cx="8520600" cy="1056900"/>
          </a:xfrm>
          <a:prstGeom prst="rect">
            <a:avLst/>
          </a:prstGeom>
        </p:spPr>
        <p:txBody>
          <a:bodyPr lIns="91425" tIns="91425" rIns="91425" bIns="91425" anchor="t" anchorCtr="0">
            <a:noAutofit/>
          </a:bodyPr>
          <a:lstStyle/>
          <a:p>
            <a:pPr lvl="0">
              <a:spcBef>
                <a:spcPts val="0"/>
              </a:spcBef>
              <a:buNone/>
            </a:pPr>
            <a:r>
              <a:rPr lang="en" b="1">
                <a:solidFill>
                  <a:srgbClr val="D9D9D9"/>
                </a:solidFill>
              </a:rPr>
              <a:t>Digital Preservation Workflow Curriculum</a:t>
            </a:r>
          </a:p>
        </p:txBody>
      </p:sp>
      <p:grpSp>
        <p:nvGrpSpPr>
          <p:cNvPr id="4" name="Group 3"/>
          <p:cNvGrpSpPr/>
          <p:nvPr/>
        </p:nvGrpSpPr>
        <p:grpSpPr>
          <a:xfrm>
            <a:off x="163601" y="5782289"/>
            <a:ext cx="2993127" cy="880039"/>
            <a:chOff x="163601" y="5782289"/>
            <a:chExt cx="2993127" cy="880039"/>
          </a:xfrm>
        </p:grpSpPr>
        <p:pic>
          <p:nvPicPr>
            <p:cNvPr id="5" name="Picture 4">
              <a:hlinkClick r:id="rId3"/>
            </p:cNvPr>
            <p:cNvPicPr>
              <a:picLocks noChangeAspect="1"/>
            </p:cNvPicPr>
            <p:nvPr/>
          </p:nvPicPr>
          <p:blipFill>
            <a:blip r:embed="rId4"/>
            <a:stretch>
              <a:fillRect/>
            </a:stretch>
          </p:blipFill>
          <p:spPr>
            <a:xfrm>
              <a:off x="235520" y="5782289"/>
              <a:ext cx="1559173" cy="545517"/>
            </a:xfrm>
            <a:prstGeom prst="rect">
              <a:avLst/>
            </a:prstGeom>
          </p:spPr>
        </p:pic>
        <p:sp>
          <p:nvSpPr>
            <p:cNvPr id="6" name="TextBox 5"/>
            <p:cNvSpPr txBox="1"/>
            <p:nvPr/>
          </p:nvSpPr>
          <p:spPr>
            <a:xfrm>
              <a:off x="163601" y="6354551"/>
              <a:ext cx="2993127" cy="307777"/>
            </a:xfrm>
            <a:prstGeom prst="rect">
              <a:avLst/>
            </a:prstGeom>
            <a:noFill/>
          </p:spPr>
          <p:txBody>
            <a:bodyPr wrap="none" rtlCol="0">
              <a:spAutoFit/>
            </a:bodyPr>
            <a:lstStyle/>
            <a:p>
              <a:r>
                <a:rPr lang="en-US" dirty="0" smtClean="0">
                  <a:solidFill>
                    <a:schemeClr val="tx1"/>
                  </a:solidFill>
                </a:rPr>
                <a:t>Digital Preservation Network (DPN)</a:t>
              </a:r>
              <a:endParaRPr lang="en-US" dirty="0">
                <a:solidFill>
                  <a:schemeClr val="tx1"/>
                </a:solidFill>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What defines a preservation environment?</a:t>
            </a:r>
          </a:p>
        </p:txBody>
      </p:sp>
      <p:sp>
        <p:nvSpPr>
          <p:cNvPr id="146" name="Shape 146"/>
          <p:cNvSpPr txBox="1">
            <a:spLocks noGrp="1"/>
          </p:cNvSpPr>
          <p:nvPr>
            <p:ph type="body" idx="1"/>
          </p:nvPr>
        </p:nvSpPr>
        <p:spPr>
          <a:xfrm>
            <a:off x="311700" y="1423225"/>
            <a:ext cx="8520600" cy="4372500"/>
          </a:xfrm>
          <a:prstGeom prst="rect">
            <a:avLst/>
          </a:prstGeom>
        </p:spPr>
        <p:txBody>
          <a:bodyPr lIns="91425" tIns="91425" rIns="91425" bIns="91425" anchor="t" anchorCtr="0">
            <a:noAutofit/>
          </a:bodyPr>
          <a:lstStyle/>
          <a:p>
            <a:pPr marL="457200" lvl="0" indent="-228600" rtl="0">
              <a:lnSpc>
                <a:spcPct val="100000"/>
              </a:lnSpc>
              <a:spcBef>
                <a:spcPts val="0"/>
              </a:spcBef>
            </a:pPr>
            <a:r>
              <a:rPr lang="en" dirty="0"/>
              <a:t>Active — storage is on a network, in the cloud, or through a collaborative service</a:t>
            </a:r>
          </a:p>
          <a:p>
            <a:pPr marL="457200" lvl="0" indent="-228600" rtl="0">
              <a:lnSpc>
                <a:spcPct val="100000"/>
              </a:lnSpc>
              <a:spcBef>
                <a:spcPts val="0"/>
              </a:spcBef>
            </a:pPr>
            <a:r>
              <a:rPr lang="en" dirty="0"/>
              <a:t>Managed — at a minimum, files are actively monitored for integrity and attendance, and those actions are logged and available for collection managers</a:t>
            </a:r>
          </a:p>
          <a:p>
            <a:pPr marL="457200" lvl="0" indent="-228600" rtl="0">
              <a:lnSpc>
                <a:spcPct val="100000"/>
              </a:lnSpc>
              <a:spcBef>
                <a:spcPts val="0"/>
              </a:spcBef>
            </a:pPr>
            <a:r>
              <a:rPr lang="en" dirty="0"/>
              <a:t>Resourced — the infrastructure is funded, staffed, and governed to ensure its longevity</a:t>
            </a:r>
          </a:p>
          <a:p>
            <a:pPr marL="457200" lvl="0" indent="-228600" rtl="0">
              <a:lnSpc>
                <a:spcPct val="100000"/>
              </a:lnSpc>
              <a:spcBef>
                <a:spcPts val="0"/>
              </a:spcBef>
            </a:pPr>
            <a:r>
              <a:rPr lang="en" dirty="0"/>
              <a:t>Secure — appropriate security protocols are applied to ensure the safety of the AIPs stored in it</a:t>
            </a:r>
          </a:p>
          <a:p>
            <a:pPr marL="457200" lvl="0" indent="-228600" rtl="0">
              <a:lnSpc>
                <a:spcPct val="100000"/>
              </a:lnSpc>
              <a:spcBef>
                <a:spcPts val="0"/>
              </a:spcBef>
            </a:pPr>
            <a:r>
              <a:rPr lang="en" dirty="0"/>
              <a:t>Future proof — infrastructure is monitored and maintained to withstand obsolescence and degradation</a:t>
            </a:r>
          </a:p>
        </p:txBody>
      </p:sp>
      <p:sp>
        <p:nvSpPr>
          <p:cNvPr id="147" name="Shape 14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10</a:t>
            </a:fld>
            <a:endParaRPr lang="en"/>
          </a:p>
        </p:txBody>
      </p:sp>
      <p:sp>
        <p:nvSpPr>
          <p:cNvPr id="148" name="Shape 148"/>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Preservation events</a:t>
            </a:r>
          </a:p>
        </p:txBody>
      </p:sp>
      <p:sp>
        <p:nvSpPr>
          <p:cNvPr id="154" name="Shape 154"/>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Ingest events are one-time preservation events that can be captured, logged, and used to audit or monitor the fixity of an AIP once it is in the preservation environment.</a:t>
            </a:r>
          </a:p>
          <a:p>
            <a:pPr lvl="0" rtl="0">
              <a:spcBef>
                <a:spcPts val="0"/>
              </a:spcBef>
              <a:buNone/>
            </a:pPr>
            <a:r>
              <a:rPr lang="en"/>
              <a:t>Ongoing or recurring events occur in the preservation environment. These may include monitoring (such as fixity or format validation), access, or migration activities. </a:t>
            </a:r>
          </a:p>
          <a:p>
            <a:pPr lvl="0" rtl="0">
              <a:spcBef>
                <a:spcPts val="0"/>
              </a:spcBef>
              <a:buNone/>
            </a:pPr>
            <a:r>
              <a:rPr lang="en"/>
              <a:t>If preservation events are recorded from the point of submission (or earlier) and over time—and those events are auditable—a file’s fixity (or integrity) can be validated.</a:t>
            </a:r>
          </a:p>
        </p:txBody>
      </p:sp>
      <p:sp>
        <p:nvSpPr>
          <p:cNvPr id="155" name="Shape 15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11</a:t>
            </a:fld>
            <a:endParaRPr lang="en"/>
          </a:p>
        </p:txBody>
      </p:sp>
      <p:sp>
        <p:nvSpPr>
          <p:cNvPr id="156" name="Shape 156"/>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Types of ingest events</a:t>
            </a:r>
          </a:p>
        </p:txBody>
      </p:sp>
      <p:sp>
        <p:nvSpPr>
          <p:cNvPr id="162" name="Shape 162"/>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Ingest can involve a variety of events or processes that are enacted upon a SIP. The following are a few of those events:</a:t>
            </a:r>
          </a:p>
          <a:p>
            <a:pPr marL="457200" lvl="0" indent="-228600" rtl="0">
              <a:spcBef>
                <a:spcPts val="0"/>
              </a:spcBef>
            </a:pPr>
            <a:r>
              <a:rPr lang="en"/>
              <a:t>Check for viruses</a:t>
            </a:r>
          </a:p>
          <a:p>
            <a:pPr marL="457200" lvl="0" indent="-228600" rtl="0">
              <a:spcBef>
                <a:spcPts val="0"/>
              </a:spcBef>
            </a:pPr>
            <a:r>
              <a:rPr lang="en"/>
              <a:t>Validate packages</a:t>
            </a:r>
          </a:p>
          <a:p>
            <a:pPr marL="457200" lvl="0" indent="-228600" rtl="0">
              <a:spcBef>
                <a:spcPts val="0"/>
              </a:spcBef>
            </a:pPr>
            <a:r>
              <a:rPr lang="en"/>
              <a:t>Validate file formats</a:t>
            </a:r>
          </a:p>
          <a:p>
            <a:pPr marL="457200" lvl="0" indent="-228600" rtl="0">
              <a:spcBef>
                <a:spcPts val="0"/>
              </a:spcBef>
            </a:pPr>
            <a:r>
              <a:rPr lang="en"/>
              <a:t>Move files</a:t>
            </a:r>
          </a:p>
          <a:p>
            <a:pPr marL="457200" lvl="0" indent="-228600" rtl="0">
              <a:spcBef>
                <a:spcPts val="0"/>
              </a:spcBef>
            </a:pPr>
            <a:r>
              <a:rPr lang="en"/>
              <a:t>Calculate checksums</a:t>
            </a:r>
          </a:p>
          <a:p>
            <a:pPr marL="457200" lvl="0" indent="-228600" rtl="0">
              <a:spcBef>
                <a:spcPts val="0"/>
              </a:spcBef>
            </a:pPr>
            <a:r>
              <a:rPr lang="en"/>
              <a:t>Check for fixity</a:t>
            </a:r>
          </a:p>
        </p:txBody>
      </p:sp>
      <p:sp>
        <p:nvSpPr>
          <p:cNvPr id="163" name="Shape 16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12</a:t>
            </a:fld>
            <a:endParaRPr lang="en"/>
          </a:p>
        </p:txBody>
      </p:sp>
      <p:sp>
        <p:nvSpPr>
          <p:cNvPr id="164" name="Shape 164"/>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
        <p:nvSpPr>
          <p:cNvPr id="165" name="Shape 165"/>
          <p:cNvSpPr txBox="1"/>
          <p:nvPr/>
        </p:nvSpPr>
        <p:spPr>
          <a:xfrm>
            <a:off x="4734350" y="3194611"/>
            <a:ext cx="4384200" cy="2995500"/>
          </a:xfrm>
          <a:prstGeom prst="rect">
            <a:avLst/>
          </a:prstGeom>
          <a:noFill/>
          <a:ln>
            <a:noFill/>
          </a:ln>
        </p:spPr>
        <p:txBody>
          <a:bodyPr lIns="91425" tIns="91425" rIns="91425" bIns="91425" anchor="ctr" anchorCtr="0">
            <a:noAutofit/>
          </a:bodyPr>
          <a:lstStyle/>
          <a:p>
            <a:pPr marL="457200" lvl="0" indent="-381000" rtl="0">
              <a:lnSpc>
                <a:spcPct val="115000"/>
              </a:lnSpc>
              <a:spcBef>
                <a:spcPts val="0"/>
              </a:spcBef>
              <a:spcAft>
                <a:spcPts val="1600"/>
              </a:spcAft>
              <a:buClr>
                <a:srgbClr val="434343"/>
              </a:buClr>
              <a:buSzPct val="100000"/>
              <a:buChar char="●"/>
            </a:pPr>
            <a:r>
              <a:rPr lang="en" sz="2400">
                <a:solidFill>
                  <a:srgbClr val="434343"/>
                </a:solidFill>
              </a:rPr>
              <a:t>File characterization</a:t>
            </a:r>
          </a:p>
          <a:p>
            <a:pPr marL="457200" lvl="0" indent="-381000" rtl="0">
              <a:lnSpc>
                <a:spcPct val="115000"/>
              </a:lnSpc>
              <a:spcBef>
                <a:spcPts val="0"/>
              </a:spcBef>
              <a:spcAft>
                <a:spcPts val="1600"/>
              </a:spcAft>
              <a:buClr>
                <a:srgbClr val="434343"/>
              </a:buClr>
              <a:buSzPct val="100000"/>
              <a:buChar char="●"/>
            </a:pPr>
            <a:r>
              <a:rPr lang="en" sz="2400">
                <a:solidFill>
                  <a:srgbClr val="434343"/>
                </a:solidFill>
              </a:rPr>
              <a:t>Assign unique IDs</a:t>
            </a:r>
          </a:p>
          <a:p>
            <a:pPr marL="457200" lvl="0" indent="-381000" rtl="0">
              <a:lnSpc>
                <a:spcPct val="115000"/>
              </a:lnSpc>
              <a:spcBef>
                <a:spcPts val="0"/>
              </a:spcBef>
              <a:spcAft>
                <a:spcPts val="1600"/>
              </a:spcAft>
              <a:buClr>
                <a:srgbClr val="434343"/>
              </a:buClr>
              <a:buSzPct val="100000"/>
              <a:buChar char="●"/>
            </a:pPr>
            <a:r>
              <a:rPr lang="en" sz="2400">
                <a:solidFill>
                  <a:srgbClr val="434343"/>
                </a:solidFill>
              </a:rPr>
              <a:t>Normalize filenames</a:t>
            </a:r>
          </a:p>
          <a:p>
            <a:pPr marL="457200" lvl="0" indent="-381000" rtl="0">
              <a:lnSpc>
                <a:spcPct val="115000"/>
              </a:lnSpc>
              <a:spcBef>
                <a:spcPts val="0"/>
              </a:spcBef>
              <a:spcAft>
                <a:spcPts val="1600"/>
              </a:spcAft>
              <a:buClr>
                <a:srgbClr val="434343"/>
              </a:buClr>
              <a:buSzPct val="100000"/>
              <a:buChar char="●"/>
            </a:pPr>
            <a:r>
              <a:rPr lang="en" sz="2400">
                <a:solidFill>
                  <a:srgbClr val="434343"/>
                </a:solidFill>
              </a:rPr>
              <a:t>Normalize file formats</a:t>
            </a:r>
          </a:p>
          <a:p>
            <a:pPr marL="457200" lvl="0" indent="-381000" rtl="0">
              <a:lnSpc>
                <a:spcPct val="115000"/>
              </a:lnSpc>
              <a:spcBef>
                <a:spcPts val="0"/>
              </a:spcBef>
              <a:spcAft>
                <a:spcPts val="1600"/>
              </a:spcAft>
              <a:buClr>
                <a:srgbClr val="434343"/>
              </a:buClr>
              <a:buSzPct val="100000"/>
              <a:buChar char="●"/>
            </a:pPr>
            <a:r>
              <a:rPr lang="en" sz="2400">
                <a:solidFill>
                  <a:srgbClr val="434343"/>
                </a:solidFill>
              </a:rPr>
              <a:t>Create AIPs</a:t>
            </a:r>
          </a:p>
          <a:p>
            <a:pPr marL="457200" lvl="0" indent="-381000" rtl="0">
              <a:lnSpc>
                <a:spcPct val="115000"/>
              </a:lnSpc>
              <a:spcBef>
                <a:spcPts val="0"/>
              </a:spcBef>
              <a:spcAft>
                <a:spcPts val="1600"/>
              </a:spcAft>
              <a:buClr>
                <a:srgbClr val="434343"/>
              </a:buClr>
              <a:buSzPct val="100000"/>
              <a:buChar char="●"/>
            </a:pPr>
            <a:r>
              <a:rPr lang="en" sz="2400">
                <a:solidFill>
                  <a:srgbClr val="434343"/>
                </a:solidFill>
              </a:rPr>
              <a:t>Create derivatives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solidFill>
                  <a:srgbClr val="6AA84F"/>
                </a:solidFill>
              </a:rPr>
              <a:t>Ingest events: </a:t>
            </a:r>
            <a:r>
              <a:rPr lang="en"/>
              <a:t>Check for viruses</a:t>
            </a:r>
          </a:p>
        </p:txBody>
      </p:sp>
      <p:sp>
        <p:nvSpPr>
          <p:cNvPr id="171" name="Shape 171"/>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Ensuring that files moving into a preservation environment are not infected with viruses is core to the ingest process. </a:t>
            </a:r>
          </a:p>
          <a:p>
            <a:pPr lvl="0" rtl="0">
              <a:spcBef>
                <a:spcPts val="0"/>
              </a:spcBef>
              <a:buNone/>
            </a:pPr>
            <a:r>
              <a:rPr lang="en"/>
              <a:t>If a file is found to be infected, it will typically be rejected and quarantined locally for virus removal.</a:t>
            </a:r>
          </a:p>
        </p:txBody>
      </p:sp>
      <p:sp>
        <p:nvSpPr>
          <p:cNvPr id="172" name="Shape 17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13</a:t>
            </a:fld>
            <a:endParaRPr lang="en"/>
          </a:p>
        </p:txBody>
      </p:sp>
      <p:sp>
        <p:nvSpPr>
          <p:cNvPr id="173" name="Shape 173"/>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7"/>
        <p:cNvGrpSpPr/>
        <p:nvPr/>
      </p:nvGrpSpPr>
      <p:grpSpPr>
        <a:xfrm>
          <a:off x="0" y="0"/>
          <a:ext cx="0" cy="0"/>
          <a:chOff x="0" y="0"/>
          <a:chExt cx="0" cy="0"/>
        </a:xfrm>
      </p:grpSpPr>
      <p:sp>
        <p:nvSpPr>
          <p:cNvPr id="178" name="Shape 178"/>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solidFill>
                  <a:srgbClr val="6AA84F"/>
                </a:solidFill>
              </a:rPr>
              <a:t>Ingest events: </a:t>
            </a:r>
            <a:r>
              <a:rPr lang="en">
                <a:solidFill>
                  <a:srgbClr val="000000"/>
                </a:solidFill>
              </a:rPr>
              <a:t>Validate submission packages</a:t>
            </a:r>
          </a:p>
        </p:txBody>
      </p:sp>
      <p:sp>
        <p:nvSpPr>
          <p:cNvPr id="179" name="Shape 179"/>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To ensure that a SIP conforms to the rules established by an organization, it is validated against those rules before it is ingested into the preservation environment. </a:t>
            </a:r>
          </a:p>
          <a:p>
            <a:pPr lvl="0" rtl="0">
              <a:spcBef>
                <a:spcPts val="0"/>
              </a:spcBef>
              <a:buNone/>
            </a:pPr>
            <a:r>
              <a:rPr lang="en"/>
              <a:t>For example, a rule might confirm that all core information (e.g., data file, metadata, manifest) is found in the SIP. If missing, the SIP might be rejected from ingest.</a:t>
            </a:r>
          </a:p>
        </p:txBody>
      </p:sp>
      <p:sp>
        <p:nvSpPr>
          <p:cNvPr id="180" name="Shape 18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14</a:t>
            </a:fld>
            <a:endParaRPr lang="en"/>
          </a:p>
        </p:txBody>
      </p:sp>
      <p:sp>
        <p:nvSpPr>
          <p:cNvPr id="181" name="Shape 181"/>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solidFill>
                  <a:srgbClr val="6AA84F"/>
                </a:solidFill>
              </a:rPr>
              <a:t>Ingest events: </a:t>
            </a:r>
            <a:r>
              <a:rPr lang="en"/>
              <a:t>Validate file formats</a:t>
            </a:r>
          </a:p>
        </p:txBody>
      </p:sp>
      <p:sp>
        <p:nvSpPr>
          <p:cNvPr id="187" name="Shape 187"/>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To ensure that a file is the format it purports to be, a file validation tool can be run against a SIP. </a:t>
            </a:r>
          </a:p>
          <a:p>
            <a:pPr lvl="0" rtl="0">
              <a:spcBef>
                <a:spcPts val="0"/>
              </a:spcBef>
              <a:buNone/>
            </a:pPr>
            <a:r>
              <a:rPr lang="en"/>
              <a:t>DROID is one tool that identifies the precise format of a file, and links that identification to a central registry of technical information about that format and its dependencies.</a:t>
            </a:r>
          </a:p>
        </p:txBody>
      </p:sp>
      <p:sp>
        <p:nvSpPr>
          <p:cNvPr id="188" name="Shape 18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15</a:t>
            </a:fld>
            <a:endParaRPr lang="en"/>
          </a:p>
        </p:txBody>
      </p:sp>
      <p:sp>
        <p:nvSpPr>
          <p:cNvPr id="189" name="Shape 18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solidFill>
                  <a:srgbClr val="6AA84F"/>
                </a:solidFill>
              </a:rPr>
              <a:t>Ingest events: </a:t>
            </a:r>
            <a:r>
              <a:rPr lang="en"/>
              <a:t>Move files</a:t>
            </a:r>
          </a:p>
        </p:txBody>
      </p:sp>
      <p:sp>
        <p:nvSpPr>
          <p:cNvPr id="195" name="Shape 195"/>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Through the ingest process, SIPs will be transformed into AIPs and those packages will be moved to a new storage location, ideally in a preservation environment.</a:t>
            </a:r>
          </a:p>
        </p:txBody>
      </p:sp>
      <p:sp>
        <p:nvSpPr>
          <p:cNvPr id="196" name="Shape 19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16</a:t>
            </a:fld>
            <a:endParaRPr lang="en"/>
          </a:p>
        </p:txBody>
      </p:sp>
      <p:sp>
        <p:nvSpPr>
          <p:cNvPr id="197" name="Shape 197"/>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solidFill>
                  <a:srgbClr val="6AA84F"/>
                </a:solidFill>
              </a:rPr>
              <a:t>Ingest events: </a:t>
            </a:r>
            <a:r>
              <a:rPr lang="en"/>
              <a:t>Calculate checksums</a:t>
            </a:r>
          </a:p>
        </p:txBody>
      </p:sp>
      <p:sp>
        <p:nvSpPr>
          <p:cNvPr id="203" name="Shape 203"/>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This process uses an algorithm (e.g., SHA-256 or MD5) to calculate a string of numbers (called a “hash” or “checksum”) that represents a file. If the file changes, the checksum changes. </a:t>
            </a:r>
          </a:p>
          <a:p>
            <a:pPr lvl="0" rtl="0">
              <a:spcBef>
                <a:spcPts val="0"/>
              </a:spcBef>
              <a:buNone/>
            </a:pPr>
            <a:r>
              <a:rPr lang="en"/>
              <a:t>Using checksums, a system can test for duplication on ingest, and monitor file fixity (the file remains unchanged) and attendance (the file has not been moved or deleted) throughout its life in the preservation environment.</a:t>
            </a:r>
          </a:p>
        </p:txBody>
      </p:sp>
      <p:sp>
        <p:nvSpPr>
          <p:cNvPr id="204" name="Shape 20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17</a:t>
            </a:fld>
            <a:endParaRPr lang="en"/>
          </a:p>
        </p:txBody>
      </p:sp>
      <p:sp>
        <p:nvSpPr>
          <p:cNvPr id="205" name="Shape 205"/>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solidFill>
                  <a:srgbClr val="6AA84F"/>
                </a:solidFill>
              </a:rPr>
              <a:t>Ingest events: </a:t>
            </a:r>
            <a:r>
              <a:rPr lang="en"/>
              <a:t>Check for fixity</a:t>
            </a:r>
          </a:p>
        </p:txBody>
      </p:sp>
      <p:sp>
        <p:nvSpPr>
          <p:cNvPr id="211" name="Shape 211"/>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When a file arrives at the ingest process with a checksum, the ingest system does not have to produce one. Instead, it will test against the existing checksum once the file has been ingested.</a:t>
            </a:r>
          </a:p>
        </p:txBody>
      </p:sp>
      <p:sp>
        <p:nvSpPr>
          <p:cNvPr id="212" name="Shape 21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18</a:t>
            </a:fld>
            <a:endParaRPr lang="en"/>
          </a:p>
        </p:txBody>
      </p:sp>
      <p:sp>
        <p:nvSpPr>
          <p:cNvPr id="213" name="Shape 213"/>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Shape 218"/>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a:solidFill>
                  <a:srgbClr val="6AA84F"/>
                </a:solidFill>
              </a:rPr>
              <a:t>Ingest events: </a:t>
            </a:r>
            <a:r>
              <a:rPr lang="en"/>
              <a:t>File characterization</a:t>
            </a:r>
          </a:p>
        </p:txBody>
      </p:sp>
      <p:sp>
        <p:nvSpPr>
          <p:cNvPr id="219" name="Shape 219"/>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The process of extracting technical metadata associated a file. </a:t>
            </a:r>
          </a:p>
          <a:p>
            <a:pPr lvl="0">
              <a:spcBef>
                <a:spcPts val="0"/>
              </a:spcBef>
              <a:buNone/>
            </a:pPr>
            <a:r>
              <a:rPr lang="en"/>
              <a:t>Technical metadata is important for understanding the structure of the file, how to manage it, and to enable monitoring it for obsolescence. </a:t>
            </a:r>
          </a:p>
        </p:txBody>
      </p:sp>
      <p:sp>
        <p:nvSpPr>
          <p:cNvPr id="220" name="Shape 22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19</a:t>
            </a:fld>
            <a:endParaRPr lang="en"/>
          </a:p>
        </p:txBody>
      </p:sp>
      <p:sp>
        <p:nvSpPr>
          <p:cNvPr id="221" name="Shape 221"/>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grpSp>
        <p:nvGrpSpPr>
          <p:cNvPr id="68" name="Shape 68"/>
          <p:cNvGrpSpPr/>
          <p:nvPr/>
        </p:nvGrpSpPr>
        <p:grpSpPr>
          <a:xfrm>
            <a:off x="29662" y="2712237"/>
            <a:ext cx="9157149" cy="1947912"/>
            <a:chOff x="29662" y="2712237"/>
            <a:chExt cx="9157149" cy="1947912"/>
          </a:xfrm>
        </p:grpSpPr>
        <p:pic>
          <p:nvPicPr>
            <p:cNvPr id="69" name="Shape 69"/>
            <p:cNvPicPr preferRelativeResize="0"/>
            <p:nvPr/>
          </p:nvPicPr>
          <p:blipFill>
            <a:blip r:embed="rId3">
              <a:alphaModFix/>
            </a:blip>
            <a:stretch>
              <a:fillRect/>
            </a:stretch>
          </p:blipFill>
          <p:spPr>
            <a:xfrm>
              <a:off x="6014504" y="2769387"/>
              <a:ext cx="1428750" cy="1428750"/>
            </a:xfrm>
            <a:prstGeom prst="rect">
              <a:avLst/>
            </a:prstGeom>
            <a:noFill/>
            <a:ln>
              <a:noFill/>
            </a:ln>
          </p:spPr>
        </p:pic>
        <p:pic>
          <p:nvPicPr>
            <p:cNvPr id="70" name="Shape 70"/>
            <p:cNvPicPr preferRelativeResize="0"/>
            <p:nvPr/>
          </p:nvPicPr>
          <p:blipFill>
            <a:blip r:embed="rId4">
              <a:alphaModFix/>
            </a:blip>
            <a:stretch>
              <a:fillRect/>
            </a:stretch>
          </p:blipFill>
          <p:spPr>
            <a:xfrm>
              <a:off x="3022087" y="2712237"/>
              <a:ext cx="1428750" cy="1485900"/>
            </a:xfrm>
            <a:prstGeom prst="rect">
              <a:avLst/>
            </a:prstGeom>
            <a:noFill/>
            <a:ln>
              <a:noFill/>
            </a:ln>
          </p:spPr>
        </p:pic>
        <p:pic>
          <p:nvPicPr>
            <p:cNvPr id="71" name="Shape 71"/>
            <p:cNvPicPr preferRelativeResize="0"/>
            <p:nvPr/>
          </p:nvPicPr>
          <p:blipFill>
            <a:blip r:embed="rId5">
              <a:alphaModFix/>
            </a:blip>
            <a:stretch>
              <a:fillRect/>
            </a:stretch>
          </p:blipFill>
          <p:spPr>
            <a:xfrm>
              <a:off x="29662" y="2817012"/>
              <a:ext cx="1428750" cy="1381125"/>
            </a:xfrm>
            <a:prstGeom prst="rect">
              <a:avLst/>
            </a:prstGeom>
            <a:noFill/>
            <a:ln>
              <a:noFill/>
            </a:ln>
          </p:spPr>
        </p:pic>
        <p:pic>
          <p:nvPicPr>
            <p:cNvPr id="72" name="Shape 72"/>
            <p:cNvPicPr preferRelativeResize="0"/>
            <p:nvPr/>
          </p:nvPicPr>
          <p:blipFill>
            <a:blip r:embed="rId6">
              <a:alphaModFix/>
            </a:blip>
            <a:stretch>
              <a:fillRect/>
            </a:stretch>
          </p:blipFill>
          <p:spPr>
            <a:xfrm>
              <a:off x="1624545" y="2712237"/>
              <a:ext cx="1231408" cy="1485900"/>
            </a:xfrm>
            <a:prstGeom prst="rect">
              <a:avLst/>
            </a:prstGeom>
            <a:noFill/>
            <a:ln>
              <a:noFill/>
            </a:ln>
          </p:spPr>
        </p:pic>
        <p:pic>
          <p:nvPicPr>
            <p:cNvPr id="73" name="Shape 73"/>
            <p:cNvPicPr preferRelativeResize="0"/>
            <p:nvPr/>
          </p:nvPicPr>
          <p:blipFill>
            <a:blip r:embed="rId7">
              <a:alphaModFix/>
            </a:blip>
            <a:stretch>
              <a:fillRect/>
            </a:stretch>
          </p:blipFill>
          <p:spPr>
            <a:xfrm>
              <a:off x="7609387" y="2721762"/>
              <a:ext cx="1428750" cy="1476375"/>
            </a:xfrm>
            <a:prstGeom prst="rect">
              <a:avLst/>
            </a:prstGeom>
            <a:noFill/>
            <a:ln>
              <a:noFill/>
            </a:ln>
          </p:spPr>
        </p:pic>
        <p:pic>
          <p:nvPicPr>
            <p:cNvPr id="74" name="Shape 74"/>
            <p:cNvPicPr preferRelativeResize="0"/>
            <p:nvPr/>
          </p:nvPicPr>
          <p:blipFill>
            <a:blip r:embed="rId8">
              <a:alphaModFix/>
            </a:blip>
            <a:stretch>
              <a:fillRect/>
            </a:stretch>
          </p:blipFill>
          <p:spPr>
            <a:xfrm>
              <a:off x="4616971" y="2810760"/>
              <a:ext cx="1231399" cy="1387377"/>
            </a:xfrm>
            <a:prstGeom prst="rect">
              <a:avLst/>
            </a:prstGeom>
            <a:noFill/>
            <a:ln>
              <a:noFill/>
            </a:ln>
          </p:spPr>
        </p:pic>
        <p:sp>
          <p:nvSpPr>
            <p:cNvPr id="75" name="Shape 75"/>
            <p:cNvSpPr txBox="1"/>
            <p:nvPr/>
          </p:nvSpPr>
          <p:spPr>
            <a:xfrm>
              <a:off x="92000" y="4247350"/>
              <a:ext cx="1304100" cy="412800"/>
            </a:xfrm>
            <a:prstGeom prst="rect">
              <a:avLst/>
            </a:prstGeom>
            <a:noFill/>
            <a:ln>
              <a:noFill/>
            </a:ln>
          </p:spPr>
          <p:txBody>
            <a:bodyPr lIns="91425" tIns="91425" rIns="91425" bIns="91425" anchor="t" anchorCtr="0">
              <a:noAutofit/>
            </a:bodyPr>
            <a:lstStyle/>
            <a:p>
              <a:pPr lvl="0" algn="ctr">
                <a:spcBef>
                  <a:spcPts val="0"/>
                </a:spcBef>
                <a:buNone/>
              </a:pPr>
              <a:r>
                <a:rPr lang="en" sz="1800">
                  <a:solidFill>
                    <a:srgbClr val="6AA84F"/>
                  </a:solidFill>
                </a:rPr>
                <a:t>Planning</a:t>
              </a:r>
            </a:p>
          </p:txBody>
        </p:sp>
        <p:sp>
          <p:nvSpPr>
            <p:cNvPr id="76" name="Shape 76"/>
            <p:cNvSpPr txBox="1"/>
            <p:nvPr/>
          </p:nvSpPr>
          <p:spPr>
            <a:xfrm>
              <a:off x="1588192" y="4247350"/>
              <a:ext cx="13041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Selection</a:t>
              </a:r>
            </a:p>
          </p:txBody>
        </p:sp>
        <p:sp>
          <p:nvSpPr>
            <p:cNvPr id="77" name="Shape 77"/>
            <p:cNvSpPr txBox="1"/>
            <p:nvPr/>
          </p:nvSpPr>
          <p:spPr>
            <a:xfrm>
              <a:off x="3022173" y="4247350"/>
              <a:ext cx="14286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Preparation</a:t>
              </a:r>
            </a:p>
          </p:txBody>
        </p:sp>
        <p:sp>
          <p:nvSpPr>
            <p:cNvPr id="78" name="Shape 78"/>
            <p:cNvSpPr txBox="1"/>
            <p:nvPr/>
          </p:nvSpPr>
          <p:spPr>
            <a:xfrm>
              <a:off x="5732424" y="4247350"/>
              <a:ext cx="19929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Post-Submission</a:t>
              </a:r>
            </a:p>
          </p:txBody>
        </p:sp>
        <p:sp>
          <p:nvSpPr>
            <p:cNvPr id="79" name="Shape 79"/>
            <p:cNvSpPr txBox="1"/>
            <p:nvPr/>
          </p:nvSpPr>
          <p:spPr>
            <a:xfrm>
              <a:off x="7609411" y="4247350"/>
              <a:ext cx="15774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Sustainability</a:t>
              </a:r>
            </a:p>
          </p:txBody>
        </p:sp>
        <p:sp>
          <p:nvSpPr>
            <p:cNvPr id="80" name="Shape 80"/>
            <p:cNvSpPr txBox="1"/>
            <p:nvPr/>
          </p:nvSpPr>
          <p:spPr>
            <a:xfrm>
              <a:off x="4518387" y="4247350"/>
              <a:ext cx="14286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FFFFFF"/>
                  </a:solidFill>
                </a:rPr>
                <a:t>Submission</a:t>
              </a: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solidFill>
                  <a:srgbClr val="6AA84F"/>
                </a:solidFill>
              </a:rPr>
              <a:t>Ingest events: </a:t>
            </a:r>
            <a:r>
              <a:rPr lang="en"/>
              <a:t>Assign unique IDs</a:t>
            </a:r>
          </a:p>
        </p:txBody>
      </p:sp>
      <p:sp>
        <p:nvSpPr>
          <p:cNvPr id="227" name="Shape 227"/>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To ensure that AIPs and the individual files that make them up are identified uniquely, new IDs may be assigned on ingest. </a:t>
            </a:r>
          </a:p>
          <a:p>
            <a:pPr lvl="0" rtl="0">
              <a:spcBef>
                <a:spcPts val="0"/>
              </a:spcBef>
              <a:buNone/>
            </a:pPr>
            <a:r>
              <a:rPr lang="en"/>
              <a:t>These IDs should not be associated with another naming or organizing scheme. Instead they should be unique to the preservation environment.</a:t>
            </a:r>
          </a:p>
        </p:txBody>
      </p:sp>
      <p:sp>
        <p:nvSpPr>
          <p:cNvPr id="228" name="Shape 22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20</a:t>
            </a:fld>
            <a:endParaRPr lang="en"/>
          </a:p>
        </p:txBody>
      </p:sp>
      <p:sp>
        <p:nvSpPr>
          <p:cNvPr id="229" name="Shape 22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Shape 234"/>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solidFill>
                  <a:srgbClr val="6AA84F"/>
                </a:solidFill>
              </a:rPr>
              <a:t>Ingest events: </a:t>
            </a:r>
            <a:r>
              <a:rPr lang="en"/>
              <a:t>Normalize filenames</a:t>
            </a:r>
          </a:p>
        </p:txBody>
      </p:sp>
      <p:sp>
        <p:nvSpPr>
          <p:cNvPr id="235" name="Shape 235"/>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To ensure that files are not overwritten in the preservation environment, they may be given unique filenames upon ingest. </a:t>
            </a:r>
          </a:p>
          <a:p>
            <a:pPr lvl="0">
              <a:spcBef>
                <a:spcPts val="0"/>
              </a:spcBef>
              <a:buNone/>
            </a:pPr>
            <a:r>
              <a:rPr lang="en"/>
              <a:t>If changes are made to filenames, the original filenames should be maintained in the metadata.</a:t>
            </a:r>
          </a:p>
          <a:p>
            <a:pPr lvl="0" rtl="0">
              <a:spcBef>
                <a:spcPts val="0"/>
              </a:spcBef>
              <a:buNone/>
            </a:pPr>
            <a:r>
              <a:rPr lang="en"/>
              <a:t>Additionally, file suffixes may be normalized for easier management and uniformity (e.g., tif instead of TIFF).</a:t>
            </a:r>
          </a:p>
        </p:txBody>
      </p:sp>
      <p:sp>
        <p:nvSpPr>
          <p:cNvPr id="236" name="Shape 23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21</a:t>
            </a:fld>
            <a:endParaRPr lang="en"/>
          </a:p>
        </p:txBody>
      </p:sp>
      <p:sp>
        <p:nvSpPr>
          <p:cNvPr id="237" name="Shape 237"/>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Shape 242"/>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solidFill>
                  <a:srgbClr val="6AA84F"/>
                </a:solidFill>
              </a:rPr>
              <a:t>Ingest events: </a:t>
            </a:r>
            <a:r>
              <a:rPr lang="en"/>
              <a:t>Normalize file formats</a:t>
            </a:r>
          </a:p>
        </p:txBody>
      </p:sp>
      <p:sp>
        <p:nvSpPr>
          <p:cNvPr id="243" name="Shape 243"/>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Some preservation environments have a limited set of file types they will accept—typically these are widely recognized preservation formats. On ingest, files may be converted to one of these preservation formats. </a:t>
            </a:r>
          </a:p>
          <a:p>
            <a:pPr lvl="0" rtl="0">
              <a:spcBef>
                <a:spcPts val="0"/>
              </a:spcBef>
              <a:buNone/>
            </a:pPr>
            <a:r>
              <a:rPr lang="en"/>
              <a:t> </a:t>
            </a:r>
          </a:p>
        </p:txBody>
      </p:sp>
      <p:sp>
        <p:nvSpPr>
          <p:cNvPr id="244" name="Shape 24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22</a:t>
            </a:fld>
            <a:endParaRPr lang="en"/>
          </a:p>
        </p:txBody>
      </p:sp>
      <p:sp>
        <p:nvSpPr>
          <p:cNvPr id="245" name="Shape 245"/>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solidFill>
                  <a:srgbClr val="6AA84F"/>
                </a:solidFill>
              </a:rPr>
              <a:t>Ingest events: </a:t>
            </a:r>
            <a:r>
              <a:rPr lang="en"/>
              <a:t>Create AIPs</a:t>
            </a:r>
          </a:p>
        </p:txBody>
      </p:sp>
      <p:sp>
        <p:nvSpPr>
          <p:cNvPr id="251" name="Shape 251"/>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Ultimately, through the ingest process, an AIP is created, which is stored and managed in the preservation environment for as long as needed.  </a:t>
            </a:r>
          </a:p>
          <a:p>
            <a:pPr lvl="0" rtl="0">
              <a:spcBef>
                <a:spcPts val="0"/>
              </a:spcBef>
              <a:buNone/>
            </a:pPr>
            <a:r>
              <a:rPr lang="en"/>
              <a:t> </a:t>
            </a:r>
          </a:p>
        </p:txBody>
      </p:sp>
      <p:sp>
        <p:nvSpPr>
          <p:cNvPr id="252" name="Shape 25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23</a:t>
            </a:fld>
            <a:endParaRPr lang="en"/>
          </a:p>
        </p:txBody>
      </p:sp>
      <p:sp>
        <p:nvSpPr>
          <p:cNvPr id="253" name="Shape 253"/>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Shape 258"/>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solidFill>
                  <a:srgbClr val="6AA84F"/>
                </a:solidFill>
              </a:rPr>
              <a:t>Ingest events: </a:t>
            </a:r>
            <a:r>
              <a:rPr lang="en"/>
              <a:t>Create derivatives</a:t>
            </a:r>
          </a:p>
        </p:txBody>
      </p:sp>
      <p:sp>
        <p:nvSpPr>
          <p:cNvPr id="259" name="Shape 259"/>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In some cases, derivative files, or proxies, are created so the content of an AIP can be accessed or viewed more easily. Derivative files are typically smaller in size and lower in quality than the primary formats being preserved.</a:t>
            </a:r>
          </a:p>
          <a:p>
            <a:pPr lvl="0" rtl="0">
              <a:spcBef>
                <a:spcPts val="0"/>
              </a:spcBef>
              <a:buNone/>
            </a:pPr>
            <a:r>
              <a:rPr lang="en"/>
              <a:t>The derivatives may or may not receive the same preservation treatment as the primary, or master, files.</a:t>
            </a:r>
          </a:p>
        </p:txBody>
      </p:sp>
      <p:sp>
        <p:nvSpPr>
          <p:cNvPr id="260" name="Shape 26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24</a:t>
            </a:fld>
            <a:endParaRPr lang="en"/>
          </a:p>
        </p:txBody>
      </p:sp>
      <p:sp>
        <p:nvSpPr>
          <p:cNvPr id="261" name="Shape 261"/>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Shape 266"/>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a:t>Automating ingest </a:t>
            </a:r>
          </a:p>
        </p:txBody>
      </p:sp>
      <p:sp>
        <p:nvSpPr>
          <p:cNvPr id="267" name="Shape 267"/>
          <p:cNvSpPr txBox="1">
            <a:spLocks noGrp="1"/>
          </p:cNvSpPr>
          <p:nvPr>
            <p:ph type="body" idx="1"/>
          </p:nvPr>
        </p:nvSpPr>
        <p:spPr>
          <a:xfrm>
            <a:off x="323500" y="1468881"/>
            <a:ext cx="8520600" cy="4372500"/>
          </a:xfrm>
          <a:prstGeom prst="rect">
            <a:avLst/>
          </a:prstGeom>
        </p:spPr>
        <p:txBody>
          <a:bodyPr lIns="91425" tIns="91425" rIns="91425" bIns="91425" anchor="t" anchorCtr="0">
            <a:noAutofit/>
          </a:bodyPr>
          <a:lstStyle/>
          <a:p>
            <a:pPr lvl="0">
              <a:spcBef>
                <a:spcPts val="0"/>
              </a:spcBef>
              <a:buNone/>
            </a:pPr>
            <a:r>
              <a:rPr lang="en"/>
              <a:t>The more automated, the more likely it is that an ingest process will be performed.</a:t>
            </a:r>
          </a:p>
          <a:p>
            <a:pPr marL="457200" lvl="0" indent="-228600" rtl="0">
              <a:spcBef>
                <a:spcPts val="0"/>
              </a:spcBef>
            </a:pPr>
            <a:r>
              <a:rPr lang="en" dirty="0">
                <a:solidFill>
                  <a:srgbClr val="6AA84F"/>
                </a:solidFill>
              </a:rPr>
              <a:t>Most automated:</a:t>
            </a:r>
            <a:r>
              <a:rPr lang="en" dirty="0"/>
              <a:t> Integrated preservation environments — may perform all or most ingest events (e.g., </a:t>
            </a:r>
            <a:r>
              <a:rPr lang="en" dirty="0" err="1"/>
              <a:t>Archivematica</a:t>
            </a:r>
            <a:r>
              <a:rPr lang="en" dirty="0"/>
              <a:t> + storage service)</a:t>
            </a:r>
          </a:p>
          <a:p>
            <a:pPr marL="457200" lvl="0" indent="-228600" rtl="0">
              <a:spcBef>
                <a:spcPts val="0"/>
              </a:spcBef>
            </a:pPr>
            <a:r>
              <a:rPr lang="en" dirty="0">
                <a:solidFill>
                  <a:srgbClr val="6AA84F"/>
                </a:solidFill>
              </a:rPr>
              <a:t>Some automation: </a:t>
            </a:r>
            <a:r>
              <a:rPr lang="en" dirty="0"/>
              <a:t>Front-end transfer/archive systems — may perform some ingest tasks (e.g., Exactly, CLI applications)</a:t>
            </a:r>
          </a:p>
          <a:p>
            <a:pPr marL="457200" lvl="0" indent="-228600" rtl="0">
              <a:spcBef>
                <a:spcPts val="0"/>
              </a:spcBef>
            </a:pPr>
            <a:r>
              <a:rPr lang="en" dirty="0">
                <a:solidFill>
                  <a:srgbClr val="6AA84F"/>
                </a:solidFill>
              </a:rPr>
              <a:t>Least automated: </a:t>
            </a:r>
            <a:r>
              <a:rPr lang="en" dirty="0"/>
              <a:t>Manual transfer — may perform 1 to ? tasks</a:t>
            </a:r>
          </a:p>
          <a:p>
            <a:pPr lvl="0">
              <a:spcBef>
                <a:spcPts val="0"/>
              </a:spcBef>
              <a:buNone/>
            </a:pPr>
            <a:endParaRPr dirty="0"/>
          </a:p>
        </p:txBody>
      </p:sp>
      <p:sp>
        <p:nvSpPr>
          <p:cNvPr id="268" name="Shape 26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25</a:t>
            </a:fld>
            <a:endParaRPr lang="en"/>
          </a:p>
        </p:txBody>
      </p:sp>
      <p:sp>
        <p:nvSpPr>
          <p:cNvPr id="269" name="Shape 26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Shape 274"/>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Automating ingest </a:t>
            </a:r>
          </a:p>
        </p:txBody>
      </p:sp>
      <p:sp>
        <p:nvSpPr>
          <p:cNvPr id="275" name="Shape 275"/>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solidFill>
                  <a:srgbClr val="6AA84F"/>
                </a:solidFill>
              </a:rPr>
              <a:t>Remember: Decide what is good enough right now and do it. </a:t>
            </a:r>
          </a:p>
          <a:p>
            <a:pPr lvl="0" rtl="0">
              <a:spcBef>
                <a:spcPts val="0"/>
              </a:spcBef>
              <a:buNone/>
            </a:pPr>
            <a:endParaRPr/>
          </a:p>
        </p:txBody>
      </p:sp>
      <p:sp>
        <p:nvSpPr>
          <p:cNvPr id="276" name="Shape 27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26</a:t>
            </a:fld>
            <a:endParaRPr lang="en"/>
          </a:p>
        </p:txBody>
      </p:sp>
      <p:sp>
        <p:nvSpPr>
          <p:cNvPr id="277" name="Shape 277"/>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Shape 282"/>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a:spcBef>
                <a:spcPts val="0"/>
              </a:spcBef>
              <a:buNone/>
            </a:pPr>
            <a:r>
              <a:rPr lang="en"/>
              <a:t>Lesson 2: Documenting Ingest</a:t>
            </a:r>
          </a:p>
        </p:txBody>
      </p:sp>
      <p:sp>
        <p:nvSpPr>
          <p:cNvPr id="283" name="Shape 28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2"/>
                </a:solidFill>
              </a:rPr>
              <a:t>27</a:t>
            </a:fld>
            <a:endParaRPr lang="en">
              <a:solidFill>
                <a:schemeClr val="lt2"/>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Shape 288"/>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Documenting ingest: Why?</a:t>
            </a:r>
          </a:p>
        </p:txBody>
      </p:sp>
      <p:sp>
        <p:nvSpPr>
          <p:cNvPr id="289" name="Shape 289"/>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For system transparency</a:t>
            </a:r>
          </a:p>
          <a:p>
            <a:pPr lvl="0">
              <a:spcBef>
                <a:spcPts val="0"/>
              </a:spcBef>
              <a:buNone/>
            </a:pPr>
            <a:r>
              <a:rPr lang="en"/>
              <a:t>So more than one person knows what is going on</a:t>
            </a:r>
          </a:p>
          <a:p>
            <a:pPr lvl="0">
              <a:spcBef>
                <a:spcPts val="0"/>
              </a:spcBef>
              <a:buNone/>
            </a:pPr>
            <a:r>
              <a:rPr lang="en"/>
              <a:t>To ensure that requirements are being met</a:t>
            </a:r>
          </a:p>
          <a:p>
            <a:pPr lvl="0" rtl="0">
              <a:spcBef>
                <a:spcPts val="0"/>
              </a:spcBef>
              <a:buNone/>
            </a:pPr>
            <a:r>
              <a:rPr lang="en"/>
              <a:t>To store for future reference, as part of the audit trail</a:t>
            </a:r>
          </a:p>
          <a:p>
            <a:pPr lvl="0" rtl="0">
              <a:spcBef>
                <a:spcPts val="0"/>
              </a:spcBef>
              <a:buNone/>
            </a:pPr>
            <a:endParaRPr/>
          </a:p>
        </p:txBody>
      </p:sp>
      <p:sp>
        <p:nvSpPr>
          <p:cNvPr id="290" name="Shape 29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28</a:t>
            </a:fld>
            <a:endParaRPr lang="en"/>
          </a:p>
        </p:txBody>
      </p:sp>
      <p:sp>
        <p:nvSpPr>
          <p:cNvPr id="291" name="Shape 291"/>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2 — Documenting Ingest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Shape 296"/>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What event information should be captured?</a:t>
            </a:r>
          </a:p>
        </p:txBody>
      </p:sp>
      <p:sp>
        <p:nvSpPr>
          <p:cNvPr id="297" name="Shape 297"/>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One-time events (e.g., characterization, creating checksums, virus check)</a:t>
            </a:r>
          </a:p>
          <a:p>
            <a:pPr lvl="0">
              <a:spcBef>
                <a:spcPts val="0"/>
              </a:spcBef>
              <a:buNone/>
            </a:pPr>
            <a:r>
              <a:rPr lang="en"/>
              <a:t>Ongoing events (e.g., fixity and obsolescence monitoring)</a:t>
            </a:r>
          </a:p>
          <a:p>
            <a:pPr lvl="0" rtl="0">
              <a:spcBef>
                <a:spcPts val="0"/>
              </a:spcBef>
              <a:buNone/>
            </a:pPr>
            <a:r>
              <a:rPr lang="en"/>
              <a:t>One-time actions (e.g., rename, move, download/access)</a:t>
            </a:r>
          </a:p>
          <a:p>
            <a:pPr lvl="0" rtl="0">
              <a:spcBef>
                <a:spcPts val="0"/>
              </a:spcBef>
              <a:buNone/>
            </a:pPr>
            <a:endParaRPr/>
          </a:p>
          <a:p>
            <a:pPr lvl="0" rtl="0">
              <a:spcBef>
                <a:spcPts val="0"/>
              </a:spcBef>
              <a:buNone/>
            </a:pPr>
            <a:endParaRPr/>
          </a:p>
          <a:p>
            <a:pPr lvl="0" rtl="0">
              <a:spcBef>
                <a:spcPts val="0"/>
              </a:spcBef>
              <a:buNone/>
            </a:pPr>
            <a:endParaRPr/>
          </a:p>
        </p:txBody>
      </p:sp>
      <p:sp>
        <p:nvSpPr>
          <p:cNvPr id="298" name="Shape 29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29</a:t>
            </a:fld>
            <a:endParaRPr lang="en"/>
          </a:p>
        </p:txBody>
      </p:sp>
      <p:sp>
        <p:nvSpPr>
          <p:cNvPr id="299" name="Shape 29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2 — Documenting Ingest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84"/>
        <p:cNvGrpSpPr/>
        <p:nvPr/>
      </p:nvGrpSpPr>
      <p:grpSpPr>
        <a:xfrm>
          <a:off x="0" y="0"/>
          <a:ext cx="0" cy="0"/>
          <a:chOff x="0" y="0"/>
          <a:chExt cx="0" cy="0"/>
        </a:xfrm>
      </p:grpSpPr>
      <p:sp>
        <p:nvSpPr>
          <p:cNvPr id="85" name="Shape 8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rgbClr val="FFFFFF"/>
                </a:solidFill>
              </a:rPr>
              <a:t>3</a:t>
            </a:fld>
            <a:endParaRPr lang="en">
              <a:solidFill>
                <a:srgbClr val="FFFFFF"/>
              </a:solidFill>
            </a:endParaRPr>
          </a:p>
        </p:txBody>
      </p:sp>
      <p:sp>
        <p:nvSpPr>
          <p:cNvPr id="86" name="Shape 86"/>
          <p:cNvSpPr txBox="1">
            <a:spLocks noGrp="1"/>
          </p:cNvSpPr>
          <p:nvPr>
            <p:ph type="body" idx="1"/>
          </p:nvPr>
        </p:nvSpPr>
        <p:spPr>
          <a:xfrm>
            <a:off x="311700" y="1536633"/>
            <a:ext cx="8520600" cy="4555200"/>
          </a:xfrm>
          <a:prstGeom prst="rect">
            <a:avLst/>
          </a:prstGeom>
        </p:spPr>
        <p:txBody>
          <a:bodyPr lIns="91425" tIns="91425" rIns="91425" bIns="91425" anchor="t" anchorCtr="0">
            <a:noAutofit/>
          </a:bodyPr>
          <a:lstStyle/>
          <a:p>
            <a:pPr lvl="0" rtl="0">
              <a:spcBef>
                <a:spcPts val="0"/>
              </a:spcBef>
              <a:buNone/>
            </a:pPr>
            <a:r>
              <a:rPr lang="en" sz="2000"/>
              <a:t>Upon completion of this module, participants should be able to:</a:t>
            </a:r>
          </a:p>
          <a:p>
            <a:pPr marL="457200" lvl="0" indent="-355600" rtl="0">
              <a:spcBef>
                <a:spcPts val="0"/>
              </a:spcBef>
              <a:buSzPct val="100000"/>
              <a:buChar char="●"/>
            </a:pPr>
            <a:r>
              <a:rPr lang="en" sz="2000"/>
              <a:t>Understand best practices for the ingest of submission information packages (SIPs) to a preservation environment (either locally hosted, in the cloud, or through a preservation service)</a:t>
            </a:r>
          </a:p>
          <a:p>
            <a:pPr marL="457200" lvl="0" indent="-355600" rtl="0">
              <a:spcBef>
                <a:spcPts val="0"/>
              </a:spcBef>
              <a:buSzPct val="100000"/>
              <a:buChar char="●"/>
            </a:pPr>
            <a:r>
              <a:rPr lang="en" sz="2000"/>
              <a:t>Understand the information required to capture submission events to maintain auditable logs</a:t>
            </a:r>
          </a:p>
          <a:p>
            <a:pPr marL="457200" lvl="0" indent="-355600" rtl="0">
              <a:spcBef>
                <a:spcPts val="0"/>
              </a:spcBef>
              <a:buSzPct val="100000"/>
              <a:buChar char="●"/>
            </a:pPr>
            <a:r>
              <a:rPr lang="en" sz="2000"/>
              <a:t>Gain experience ingesting submission packages to preservation environments through hands-on exercises </a:t>
            </a:r>
          </a:p>
        </p:txBody>
      </p:sp>
      <p:sp>
        <p:nvSpPr>
          <p:cNvPr id="87" name="Shape 87"/>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b="1">
                <a:solidFill>
                  <a:srgbClr val="93C47D"/>
                </a:solidFill>
              </a:rPr>
              <a:t>Module Goals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Shape 304"/>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How should event information be documented?</a:t>
            </a:r>
          </a:p>
        </p:txBody>
      </p:sp>
      <p:sp>
        <p:nvSpPr>
          <p:cNvPr id="305" name="Shape 305"/>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Systems like Archivematica capture this information during the submission process. </a:t>
            </a:r>
          </a:p>
          <a:p>
            <a:pPr lvl="0">
              <a:spcBef>
                <a:spcPts val="0"/>
              </a:spcBef>
              <a:buNone/>
            </a:pPr>
            <a:r>
              <a:rPr lang="en"/>
              <a:t>Preservation storage environments can capture events, as well.</a:t>
            </a:r>
          </a:p>
          <a:p>
            <a:pPr lvl="0">
              <a:spcBef>
                <a:spcPts val="0"/>
              </a:spcBef>
              <a:buNone/>
            </a:pPr>
            <a:r>
              <a:rPr lang="en"/>
              <a:t>Some organizations may need to rely on manual documentation as they perform these tasks. </a:t>
            </a:r>
          </a:p>
          <a:p>
            <a:pPr marL="457200" lvl="0" indent="-228600" rtl="0">
              <a:spcBef>
                <a:spcPts val="0"/>
              </a:spcBef>
            </a:pPr>
            <a:r>
              <a:rPr lang="en"/>
              <a:t>When this is the case, information may be minimal</a:t>
            </a:r>
          </a:p>
          <a:p>
            <a:pPr marL="457200" lvl="0" indent="-228600" rtl="0">
              <a:spcBef>
                <a:spcPts val="0"/>
              </a:spcBef>
            </a:pPr>
            <a:r>
              <a:rPr lang="en"/>
              <a:t>Remember: do what is possible right now (and plan for improvements in the future)</a:t>
            </a:r>
          </a:p>
          <a:p>
            <a:pPr lvl="0" rtl="0">
              <a:spcBef>
                <a:spcPts val="0"/>
              </a:spcBef>
              <a:buNone/>
            </a:pPr>
            <a:endParaRPr/>
          </a:p>
          <a:p>
            <a:pPr lvl="0" rtl="0">
              <a:spcBef>
                <a:spcPts val="0"/>
              </a:spcBef>
              <a:buNone/>
            </a:pPr>
            <a:endParaRPr/>
          </a:p>
        </p:txBody>
      </p:sp>
      <p:sp>
        <p:nvSpPr>
          <p:cNvPr id="306" name="Shape 30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30</a:t>
            </a:fld>
            <a:endParaRPr lang="en"/>
          </a:p>
        </p:txBody>
      </p:sp>
      <p:sp>
        <p:nvSpPr>
          <p:cNvPr id="307" name="Shape 307"/>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2 — Documenting Ingest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Shape 312"/>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a:t>PREMIS Data Dictionary</a:t>
            </a:r>
          </a:p>
        </p:txBody>
      </p:sp>
      <p:sp>
        <p:nvSpPr>
          <p:cNvPr id="313" name="Shape 313"/>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PREservation Metadata: Implementation Strategies</a:t>
            </a:r>
          </a:p>
          <a:p>
            <a:pPr lvl="0">
              <a:spcBef>
                <a:spcPts val="0"/>
              </a:spcBef>
              <a:buNone/>
            </a:pPr>
            <a:r>
              <a:rPr lang="en"/>
              <a:t>Defines a core set of semantic units that repositories should know in order to perform their preservation functions. </a:t>
            </a:r>
          </a:p>
          <a:p>
            <a:pPr lvl="0">
              <a:spcBef>
                <a:spcPts val="0"/>
              </a:spcBef>
              <a:buNone/>
            </a:pPr>
            <a:r>
              <a:rPr lang="en"/>
              <a:t>Provides a data structure for documenting changes to digital assets.</a:t>
            </a:r>
          </a:p>
          <a:p>
            <a:pPr lvl="0">
              <a:spcBef>
                <a:spcPts val="0"/>
              </a:spcBef>
              <a:buNone/>
            </a:pPr>
            <a:endParaRPr/>
          </a:p>
        </p:txBody>
      </p:sp>
      <p:sp>
        <p:nvSpPr>
          <p:cNvPr id="314" name="Shape 31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31</a:t>
            </a:fld>
            <a:endParaRPr lang="en"/>
          </a:p>
        </p:txBody>
      </p:sp>
      <p:sp>
        <p:nvSpPr>
          <p:cNvPr id="315" name="Shape 315"/>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2 — Documenting Ingest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Shape 32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32</a:t>
            </a:fld>
            <a:endParaRPr lang="en"/>
          </a:p>
        </p:txBody>
      </p:sp>
      <p:pic>
        <p:nvPicPr>
          <p:cNvPr id="321" name="Shape 321"/>
          <p:cNvPicPr preferRelativeResize="0"/>
          <p:nvPr/>
        </p:nvPicPr>
        <p:blipFill>
          <a:blip r:embed="rId3">
            <a:alphaModFix/>
          </a:blip>
          <a:stretch>
            <a:fillRect/>
          </a:stretch>
        </p:blipFill>
        <p:spPr>
          <a:xfrm>
            <a:off x="743118" y="0"/>
            <a:ext cx="7432957" cy="6381074"/>
          </a:xfrm>
          <a:prstGeom prst="rect">
            <a:avLst/>
          </a:prstGeom>
          <a:noFill/>
          <a:ln>
            <a:noFill/>
          </a:ln>
        </p:spPr>
      </p:pic>
      <p:sp>
        <p:nvSpPr>
          <p:cNvPr id="322" name="Shape 322"/>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2 — Documenting Ingest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Shape 327"/>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a:t>PREMIS Data Model</a:t>
            </a:r>
          </a:p>
        </p:txBody>
      </p:sp>
      <p:sp>
        <p:nvSpPr>
          <p:cNvPr id="328" name="Shape 328"/>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solidFill>
                  <a:srgbClr val="6AA84F"/>
                </a:solidFill>
              </a:rPr>
              <a:t>Object</a:t>
            </a:r>
            <a:r>
              <a:rPr lang="en"/>
              <a:t> entities are at the core of the data model, with other entities associated with them.</a:t>
            </a:r>
          </a:p>
          <a:p>
            <a:pPr lvl="0">
              <a:spcBef>
                <a:spcPts val="0"/>
              </a:spcBef>
              <a:buNone/>
            </a:pPr>
            <a:r>
              <a:rPr lang="en"/>
              <a:t>An </a:t>
            </a:r>
            <a:r>
              <a:rPr lang="en">
                <a:solidFill>
                  <a:srgbClr val="6AA84F"/>
                </a:solidFill>
              </a:rPr>
              <a:t>Object</a:t>
            </a:r>
            <a:r>
              <a:rPr lang="en"/>
              <a:t> entity defines a digital file (e.g., TIF, PDF, MP4).</a:t>
            </a:r>
          </a:p>
          <a:p>
            <a:pPr lvl="0">
              <a:spcBef>
                <a:spcPts val="0"/>
              </a:spcBef>
              <a:buNone/>
            </a:pPr>
            <a:r>
              <a:rPr lang="en">
                <a:solidFill>
                  <a:srgbClr val="6AA84F"/>
                </a:solidFill>
              </a:rPr>
              <a:t>Agents</a:t>
            </a:r>
            <a:r>
              <a:rPr lang="en"/>
              <a:t>, </a:t>
            </a:r>
            <a:r>
              <a:rPr lang="en">
                <a:solidFill>
                  <a:srgbClr val="6AA84F"/>
                </a:solidFill>
              </a:rPr>
              <a:t>Events</a:t>
            </a:r>
            <a:r>
              <a:rPr lang="en"/>
              <a:t>, and </a:t>
            </a:r>
            <a:r>
              <a:rPr lang="en">
                <a:solidFill>
                  <a:srgbClr val="6AA84F"/>
                </a:solidFill>
              </a:rPr>
              <a:t>Rights</a:t>
            </a:r>
            <a:r>
              <a:rPr lang="en"/>
              <a:t> entities aggregate information about the Object.</a:t>
            </a:r>
          </a:p>
          <a:p>
            <a:pPr lvl="0">
              <a:spcBef>
                <a:spcPts val="0"/>
              </a:spcBef>
              <a:buNone/>
            </a:pPr>
            <a:r>
              <a:rPr lang="en">
                <a:solidFill>
                  <a:srgbClr val="6AA84F"/>
                </a:solidFill>
              </a:rPr>
              <a:t>Intellectual</a:t>
            </a:r>
            <a:r>
              <a:rPr lang="en"/>
              <a:t> entities are conceptual and define "a set of content that is considered a single intellectual unit for purposes of management and description.” (e.g., a book, map, photograph, or video)</a:t>
            </a:r>
          </a:p>
        </p:txBody>
      </p:sp>
      <p:sp>
        <p:nvSpPr>
          <p:cNvPr id="329" name="Shape 32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33</a:t>
            </a:fld>
            <a:endParaRPr lang="en"/>
          </a:p>
        </p:txBody>
      </p:sp>
      <p:sp>
        <p:nvSpPr>
          <p:cNvPr id="330" name="Shape 330"/>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2 — Documenting Ingest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Shape 335"/>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PREMIS Data Model: Events</a:t>
            </a:r>
          </a:p>
        </p:txBody>
      </p:sp>
      <p:sp>
        <p:nvSpPr>
          <p:cNvPr id="336" name="Shape 336"/>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Events entities contain information about actions that affect an Object, such as those described earlier in this presentation.</a:t>
            </a:r>
          </a:p>
        </p:txBody>
      </p:sp>
      <p:sp>
        <p:nvSpPr>
          <p:cNvPr id="337" name="Shape 33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34</a:t>
            </a:fld>
            <a:endParaRPr lang="en"/>
          </a:p>
        </p:txBody>
      </p:sp>
      <p:sp>
        <p:nvSpPr>
          <p:cNvPr id="338" name="Shape 338"/>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2 — Documenting Ingest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Shape 343"/>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PREMIS Data Model: Events</a:t>
            </a:r>
          </a:p>
        </p:txBody>
      </p:sp>
      <p:sp>
        <p:nvSpPr>
          <p:cNvPr id="344" name="Shape 344"/>
          <p:cNvSpPr txBox="1">
            <a:spLocks noGrp="1"/>
          </p:cNvSpPr>
          <p:nvPr>
            <p:ph type="body" idx="1"/>
          </p:nvPr>
        </p:nvSpPr>
        <p:spPr>
          <a:xfrm>
            <a:off x="323500" y="1356866"/>
            <a:ext cx="8520600" cy="4372500"/>
          </a:xfrm>
          <a:prstGeom prst="rect">
            <a:avLst/>
          </a:prstGeom>
        </p:spPr>
        <p:txBody>
          <a:bodyPr lIns="91425" tIns="91425" rIns="91425" bIns="91425" anchor="t" anchorCtr="0">
            <a:noAutofit/>
          </a:bodyPr>
          <a:lstStyle/>
          <a:p>
            <a:pPr lvl="0" rtl="0">
              <a:lnSpc>
                <a:spcPct val="100000"/>
              </a:lnSpc>
              <a:spcBef>
                <a:spcPts val="0"/>
              </a:spcBef>
              <a:buNone/>
            </a:pPr>
            <a:r>
              <a:rPr lang="en" dirty="0"/>
              <a:t>The information that can be recorded about events includes:</a:t>
            </a:r>
          </a:p>
          <a:p>
            <a:pPr marL="457200" lvl="0" indent="-228600">
              <a:lnSpc>
                <a:spcPct val="100000"/>
              </a:lnSpc>
              <a:spcBef>
                <a:spcPts val="0"/>
              </a:spcBef>
            </a:pPr>
            <a:r>
              <a:rPr lang="en" dirty="0"/>
              <a:t>a unique identifier for the event (type and value)</a:t>
            </a:r>
          </a:p>
          <a:p>
            <a:pPr marL="457200" lvl="0" indent="-228600">
              <a:lnSpc>
                <a:spcPct val="100000"/>
              </a:lnSpc>
              <a:spcBef>
                <a:spcPts val="0"/>
              </a:spcBef>
            </a:pPr>
            <a:r>
              <a:rPr lang="en" dirty="0"/>
              <a:t>the type of event (creation, ingestion, migration, etc.)</a:t>
            </a:r>
          </a:p>
          <a:p>
            <a:pPr marL="457200" lvl="0" indent="-228600" rtl="0">
              <a:lnSpc>
                <a:spcPct val="100000"/>
              </a:lnSpc>
              <a:spcBef>
                <a:spcPts val="0"/>
              </a:spcBef>
            </a:pPr>
            <a:r>
              <a:rPr lang="en" dirty="0"/>
              <a:t>the date and time the event occurred</a:t>
            </a:r>
          </a:p>
          <a:p>
            <a:pPr marL="457200" lvl="0" indent="-228600" rtl="0">
              <a:lnSpc>
                <a:spcPct val="100000"/>
              </a:lnSpc>
              <a:spcBef>
                <a:spcPts val="0"/>
              </a:spcBef>
            </a:pPr>
            <a:r>
              <a:rPr lang="en" dirty="0"/>
              <a:t>a detailed description of the event</a:t>
            </a:r>
          </a:p>
          <a:p>
            <a:pPr marL="457200" lvl="0" indent="-228600" rtl="0">
              <a:lnSpc>
                <a:spcPct val="100000"/>
              </a:lnSpc>
              <a:spcBef>
                <a:spcPts val="0"/>
              </a:spcBef>
            </a:pPr>
            <a:r>
              <a:rPr lang="en" dirty="0"/>
              <a:t>a coded outcome of the event</a:t>
            </a:r>
          </a:p>
          <a:p>
            <a:pPr marL="457200" lvl="0" indent="-228600" rtl="0">
              <a:lnSpc>
                <a:spcPct val="100000"/>
              </a:lnSpc>
              <a:spcBef>
                <a:spcPts val="0"/>
              </a:spcBef>
            </a:pPr>
            <a:r>
              <a:rPr lang="en" dirty="0"/>
              <a:t>a more detailed description of the outcome</a:t>
            </a:r>
          </a:p>
          <a:p>
            <a:pPr marL="457200" lvl="0" indent="-228600" rtl="0">
              <a:lnSpc>
                <a:spcPct val="100000"/>
              </a:lnSpc>
              <a:spcBef>
                <a:spcPts val="0"/>
              </a:spcBef>
            </a:pPr>
            <a:r>
              <a:rPr lang="en" dirty="0"/>
              <a:t>agents involved in the event and their roles</a:t>
            </a:r>
          </a:p>
          <a:p>
            <a:pPr marL="457200" lvl="0" indent="-228600" rtl="0">
              <a:lnSpc>
                <a:spcPct val="100000"/>
              </a:lnSpc>
              <a:spcBef>
                <a:spcPts val="0"/>
              </a:spcBef>
            </a:pPr>
            <a:r>
              <a:rPr lang="en" dirty="0"/>
              <a:t>objects involved in the event and their roles</a:t>
            </a:r>
          </a:p>
        </p:txBody>
      </p:sp>
      <p:sp>
        <p:nvSpPr>
          <p:cNvPr id="345" name="Shape 34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35</a:t>
            </a:fld>
            <a:endParaRPr lang="en"/>
          </a:p>
        </p:txBody>
      </p:sp>
      <p:sp>
        <p:nvSpPr>
          <p:cNvPr id="346" name="Shape 346"/>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2 — Documenting Ingest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Shape 351"/>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Documenting event information with PREMIS</a:t>
            </a:r>
          </a:p>
        </p:txBody>
      </p:sp>
      <p:sp>
        <p:nvSpPr>
          <p:cNvPr id="352" name="Shape 352"/>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Many preservation systems use the PREMIS Events entity metadata fields (called “semantic units” in PREMIS) to capture and document preservation events.</a:t>
            </a:r>
          </a:p>
          <a:p>
            <a:pPr lvl="0" rtl="0">
              <a:spcBef>
                <a:spcPts val="0"/>
              </a:spcBef>
              <a:buNone/>
            </a:pPr>
            <a:r>
              <a:rPr lang="en"/>
              <a:t>Even when tracking this information manually, using a standard like PREMIS makes transitioning to future systems easier.</a:t>
            </a:r>
          </a:p>
        </p:txBody>
      </p:sp>
      <p:sp>
        <p:nvSpPr>
          <p:cNvPr id="353" name="Shape 35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36</a:t>
            </a:fld>
            <a:endParaRPr lang="en"/>
          </a:p>
        </p:txBody>
      </p:sp>
      <p:sp>
        <p:nvSpPr>
          <p:cNvPr id="354" name="Shape 354"/>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2 — Documenting Ingest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Shape 359"/>
          <p:cNvSpPr txBox="1">
            <a:spLocks noGrp="1"/>
          </p:cNvSpPr>
          <p:nvPr>
            <p:ph type="title"/>
          </p:nvPr>
        </p:nvSpPr>
        <p:spPr>
          <a:xfrm>
            <a:off x="3168502" y="593366"/>
            <a:ext cx="5663798" cy="763500"/>
          </a:xfrm>
          <a:prstGeom prst="rect">
            <a:avLst/>
          </a:prstGeom>
        </p:spPr>
        <p:txBody>
          <a:bodyPr lIns="91425" tIns="91425" rIns="91425" bIns="91425" anchor="t" anchorCtr="0">
            <a:noAutofit/>
          </a:bodyPr>
          <a:lstStyle/>
          <a:p>
            <a:pPr lvl="0">
              <a:spcBef>
                <a:spcPts val="0"/>
              </a:spcBef>
              <a:buNone/>
            </a:pPr>
            <a:r>
              <a:rPr lang="en"/>
              <a:t>Sample PREMIS Event metadata</a:t>
            </a:r>
          </a:p>
        </p:txBody>
      </p:sp>
      <p:sp>
        <p:nvSpPr>
          <p:cNvPr id="360" name="Shape 36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37</a:t>
            </a:fld>
            <a:endParaRPr lang="en"/>
          </a:p>
        </p:txBody>
      </p:sp>
      <p:sp>
        <p:nvSpPr>
          <p:cNvPr id="361" name="Shape 361"/>
          <p:cNvSpPr txBox="1"/>
          <p:nvPr/>
        </p:nvSpPr>
        <p:spPr>
          <a:xfrm>
            <a:off x="311700" y="1111415"/>
            <a:ext cx="8520600" cy="4966800"/>
          </a:xfrm>
          <a:prstGeom prst="rect">
            <a:avLst/>
          </a:prstGeom>
          <a:noFill/>
          <a:ln>
            <a:noFill/>
          </a:ln>
        </p:spPr>
        <p:txBody>
          <a:bodyPr lIns="91425" tIns="91425" rIns="91425" bIns="91425" anchor="ctr" anchorCtr="0">
            <a:noAutofit/>
          </a:bodyPr>
          <a:lstStyle/>
          <a:p>
            <a:pPr lvl="0" rtl="0">
              <a:spcBef>
                <a:spcPts val="0"/>
              </a:spcBef>
              <a:buNone/>
            </a:pPr>
            <a:r>
              <a:rPr lang="en" dirty="0">
                <a:latin typeface="Courier New"/>
                <a:ea typeface="Courier New"/>
                <a:cs typeface="Courier New"/>
                <a:sym typeface="Courier New"/>
              </a:rPr>
              <a:t>&lt;event&gt;</a:t>
            </a:r>
          </a:p>
          <a:p>
            <a:pPr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eventIdentifier</a:t>
            </a:r>
            <a:r>
              <a:rPr lang="en" dirty="0">
                <a:latin typeface="Courier New"/>
                <a:ea typeface="Courier New"/>
                <a:cs typeface="Courier New"/>
                <a:sym typeface="Courier New"/>
              </a:rPr>
              <a:t>&gt;</a:t>
            </a:r>
          </a:p>
          <a:p>
            <a:pPr marL="457200"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eventIdentifierType</a:t>
            </a:r>
            <a:r>
              <a:rPr lang="en" dirty="0">
                <a:latin typeface="Courier New"/>
                <a:ea typeface="Courier New"/>
                <a:cs typeface="Courier New"/>
                <a:sym typeface="Courier New"/>
              </a:rPr>
              <a:t>&gt;</a:t>
            </a:r>
            <a:r>
              <a:rPr lang="en" dirty="0" err="1">
                <a:latin typeface="Courier New"/>
                <a:ea typeface="Courier New"/>
                <a:cs typeface="Courier New"/>
                <a:sym typeface="Courier New"/>
              </a:rPr>
              <a:t>LocalRepository</a:t>
            </a:r>
            <a:r>
              <a:rPr lang="en" dirty="0">
                <a:latin typeface="Courier New"/>
                <a:ea typeface="Courier New"/>
                <a:cs typeface="Courier New"/>
                <a:sym typeface="Courier New"/>
              </a:rPr>
              <a:t>&lt;/</a:t>
            </a:r>
            <a:r>
              <a:rPr lang="en" dirty="0" err="1">
                <a:latin typeface="Courier New"/>
                <a:ea typeface="Courier New"/>
                <a:cs typeface="Courier New"/>
                <a:sym typeface="Courier New"/>
              </a:rPr>
              <a:t>eventIdentifierType</a:t>
            </a:r>
            <a:r>
              <a:rPr lang="en" dirty="0">
                <a:latin typeface="Courier New"/>
                <a:ea typeface="Courier New"/>
                <a:cs typeface="Courier New"/>
                <a:sym typeface="Courier New"/>
              </a:rPr>
              <a:t>&gt;</a:t>
            </a:r>
          </a:p>
          <a:p>
            <a:pPr marL="457200"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eventIdentifierValue</a:t>
            </a:r>
            <a:r>
              <a:rPr lang="en" dirty="0">
                <a:latin typeface="Courier New"/>
                <a:ea typeface="Courier New"/>
                <a:cs typeface="Courier New"/>
                <a:sym typeface="Courier New"/>
              </a:rPr>
              <a:t>&gt;E001.3&lt;/</a:t>
            </a:r>
            <a:r>
              <a:rPr lang="en" dirty="0" err="1">
                <a:latin typeface="Courier New"/>
                <a:ea typeface="Courier New"/>
                <a:cs typeface="Courier New"/>
                <a:sym typeface="Courier New"/>
              </a:rPr>
              <a:t>eventIdentifierValue</a:t>
            </a:r>
            <a:r>
              <a:rPr lang="en" dirty="0">
                <a:latin typeface="Courier New"/>
                <a:ea typeface="Courier New"/>
                <a:cs typeface="Courier New"/>
                <a:sym typeface="Courier New"/>
              </a:rPr>
              <a:t>&gt;</a:t>
            </a:r>
          </a:p>
          <a:p>
            <a:pPr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eventIdentifier</a:t>
            </a:r>
            <a:r>
              <a:rPr lang="en" dirty="0">
                <a:latin typeface="Courier New"/>
                <a:ea typeface="Courier New"/>
                <a:cs typeface="Courier New"/>
                <a:sym typeface="Courier New"/>
              </a:rPr>
              <a:t>&gt;</a:t>
            </a:r>
          </a:p>
          <a:p>
            <a:pPr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eventType</a:t>
            </a:r>
            <a:r>
              <a:rPr lang="en" dirty="0">
                <a:latin typeface="Courier New"/>
                <a:ea typeface="Courier New"/>
                <a:cs typeface="Courier New"/>
                <a:sym typeface="Courier New"/>
              </a:rPr>
              <a:t>&gt;validation&lt;/</a:t>
            </a:r>
            <a:r>
              <a:rPr lang="en" dirty="0" err="1">
                <a:latin typeface="Courier New"/>
                <a:ea typeface="Courier New"/>
                <a:cs typeface="Courier New"/>
                <a:sym typeface="Courier New"/>
              </a:rPr>
              <a:t>eventType</a:t>
            </a:r>
            <a:r>
              <a:rPr lang="en" dirty="0">
                <a:latin typeface="Courier New"/>
                <a:ea typeface="Courier New"/>
                <a:cs typeface="Courier New"/>
                <a:sym typeface="Courier New"/>
              </a:rPr>
              <a:t>&gt;</a:t>
            </a:r>
          </a:p>
          <a:p>
            <a:pPr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eventDateTime</a:t>
            </a:r>
            <a:r>
              <a:rPr lang="en" dirty="0">
                <a:latin typeface="Courier New"/>
                <a:ea typeface="Courier New"/>
                <a:cs typeface="Courier New"/>
                <a:sym typeface="Courier New"/>
              </a:rPr>
              <a:t>&gt;2006-06-06T00:00:00.005&lt;/</a:t>
            </a:r>
            <a:r>
              <a:rPr lang="en" dirty="0" err="1">
                <a:latin typeface="Courier New"/>
                <a:ea typeface="Courier New"/>
                <a:cs typeface="Courier New"/>
                <a:sym typeface="Courier New"/>
              </a:rPr>
              <a:t>eventDateTime</a:t>
            </a:r>
            <a:r>
              <a:rPr lang="en" dirty="0">
                <a:latin typeface="Courier New"/>
                <a:ea typeface="Courier New"/>
                <a:cs typeface="Courier New"/>
                <a:sym typeface="Courier New"/>
              </a:rPr>
              <a:t>&gt;</a:t>
            </a:r>
          </a:p>
          <a:p>
            <a:pPr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eventDetail</a:t>
            </a:r>
            <a:r>
              <a:rPr lang="en" dirty="0">
                <a:latin typeface="Courier New"/>
                <a:ea typeface="Courier New"/>
                <a:cs typeface="Courier New"/>
                <a:sym typeface="Courier New"/>
              </a:rPr>
              <a:t>&gt;jhove1_1e&lt;/</a:t>
            </a:r>
            <a:r>
              <a:rPr lang="en" dirty="0" err="1">
                <a:latin typeface="Courier New"/>
                <a:ea typeface="Courier New"/>
                <a:cs typeface="Courier New"/>
                <a:sym typeface="Courier New"/>
              </a:rPr>
              <a:t>eventDetail</a:t>
            </a:r>
            <a:r>
              <a:rPr lang="en" dirty="0">
                <a:latin typeface="Courier New"/>
                <a:ea typeface="Courier New"/>
                <a:cs typeface="Courier New"/>
                <a:sym typeface="Courier New"/>
              </a:rPr>
              <a:t>&gt;</a:t>
            </a:r>
          </a:p>
          <a:p>
            <a:pPr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eventOutcomeInformation</a:t>
            </a:r>
            <a:r>
              <a:rPr lang="en" dirty="0">
                <a:latin typeface="Courier New"/>
                <a:ea typeface="Courier New"/>
                <a:cs typeface="Courier New"/>
                <a:sym typeface="Courier New"/>
              </a:rPr>
              <a:t>&gt;</a:t>
            </a:r>
          </a:p>
          <a:p>
            <a:pPr marL="457200"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eventOutcome</a:t>
            </a:r>
            <a:r>
              <a:rPr lang="en" dirty="0">
                <a:latin typeface="Courier New"/>
                <a:ea typeface="Courier New"/>
                <a:cs typeface="Courier New"/>
                <a:sym typeface="Courier New"/>
              </a:rPr>
              <a:t>&gt;successful&lt;/</a:t>
            </a:r>
            <a:r>
              <a:rPr lang="en" dirty="0" err="1">
                <a:latin typeface="Courier New"/>
                <a:ea typeface="Courier New"/>
                <a:cs typeface="Courier New"/>
                <a:sym typeface="Courier New"/>
              </a:rPr>
              <a:t>eventOutcome</a:t>
            </a:r>
            <a:r>
              <a:rPr lang="en" dirty="0">
                <a:latin typeface="Courier New"/>
                <a:ea typeface="Courier New"/>
                <a:cs typeface="Courier New"/>
                <a:sym typeface="Courier New"/>
              </a:rPr>
              <a:t>&gt;</a:t>
            </a:r>
          </a:p>
          <a:p>
            <a:pPr marL="457200"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eventOutcomeDetail</a:t>
            </a:r>
            <a:r>
              <a:rPr lang="en" dirty="0">
                <a:latin typeface="Courier New"/>
                <a:ea typeface="Courier New"/>
                <a:cs typeface="Courier New"/>
                <a:sym typeface="Courier New"/>
              </a:rPr>
              <a:t>&gt;</a:t>
            </a:r>
          </a:p>
          <a:p>
            <a:pPr marL="914400"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eventOutcomeDetailNote</a:t>
            </a:r>
            <a:r>
              <a:rPr lang="en" dirty="0">
                <a:latin typeface="Courier New"/>
                <a:ea typeface="Courier New"/>
                <a:cs typeface="Courier New"/>
                <a:sym typeface="Courier New"/>
              </a:rPr>
              <a:t>&gt;Well-formed and valid&lt;/</a:t>
            </a:r>
            <a:r>
              <a:rPr lang="en" dirty="0" err="1">
                <a:latin typeface="Courier New"/>
                <a:ea typeface="Courier New"/>
                <a:cs typeface="Courier New"/>
                <a:sym typeface="Courier New"/>
              </a:rPr>
              <a:t>eventOutcomeDetailNote</a:t>
            </a:r>
            <a:r>
              <a:rPr lang="en" dirty="0">
                <a:latin typeface="Courier New"/>
                <a:ea typeface="Courier New"/>
                <a:cs typeface="Courier New"/>
                <a:sym typeface="Courier New"/>
              </a:rPr>
              <a:t>&gt;</a:t>
            </a:r>
          </a:p>
          <a:p>
            <a:pPr marL="457200"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eventOutcomeDetail</a:t>
            </a:r>
            <a:r>
              <a:rPr lang="en" dirty="0">
                <a:latin typeface="Courier New"/>
                <a:ea typeface="Courier New"/>
                <a:cs typeface="Courier New"/>
                <a:sym typeface="Courier New"/>
              </a:rPr>
              <a:t>&gt;</a:t>
            </a:r>
          </a:p>
          <a:p>
            <a:pPr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eventOutcomeInformation</a:t>
            </a:r>
            <a:r>
              <a:rPr lang="en" dirty="0">
                <a:latin typeface="Courier New"/>
                <a:ea typeface="Courier New"/>
                <a:cs typeface="Courier New"/>
                <a:sym typeface="Courier New"/>
              </a:rPr>
              <a:t>&gt;</a:t>
            </a:r>
          </a:p>
          <a:p>
            <a:pPr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linkingAgentIdentifier</a:t>
            </a:r>
            <a:r>
              <a:rPr lang="en" dirty="0">
                <a:latin typeface="Courier New"/>
                <a:ea typeface="Courier New"/>
                <a:cs typeface="Courier New"/>
                <a:sym typeface="Courier New"/>
              </a:rPr>
              <a:t>&gt;</a:t>
            </a:r>
          </a:p>
          <a:p>
            <a:pPr marL="457200"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linkingAgentIdentifierType</a:t>
            </a:r>
            <a:r>
              <a:rPr lang="en" dirty="0">
                <a:latin typeface="Courier New"/>
                <a:ea typeface="Courier New"/>
                <a:cs typeface="Courier New"/>
                <a:sym typeface="Courier New"/>
              </a:rPr>
              <a:t>&gt;</a:t>
            </a:r>
            <a:r>
              <a:rPr lang="en" dirty="0" err="1">
                <a:latin typeface="Courier New"/>
                <a:ea typeface="Courier New"/>
                <a:cs typeface="Courier New"/>
                <a:sym typeface="Courier New"/>
              </a:rPr>
              <a:t>AgentID</a:t>
            </a:r>
            <a:r>
              <a:rPr lang="en" dirty="0">
                <a:latin typeface="Courier New"/>
                <a:ea typeface="Courier New"/>
                <a:cs typeface="Courier New"/>
                <a:sym typeface="Courier New"/>
              </a:rPr>
              <a:t>&lt;/</a:t>
            </a:r>
            <a:r>
              <a:rPr lang="en" dirty="0" err="1">
                <a:latin typeface="Courier New"/>
                <a:ea typeface="Courier New"/>
                <a:cs typeface="Courier New"/>
                <a:sym typeface="Courier New"/>
              </a:rPr>
              <a:t>linkingAgentIdentifierType</a:t>
            </a:r>
            <a:r>
              <a:rPr lang="en" dirty="0">
                <a:latin typeface="Courier New"/>
                <a:ea typeface="Courier New"/>
                <a:cs typeface="Courier New"/>
                <a:sym typeface="Courier New"/>
              </a:rPr>
              <a:t>&gt;</a:t>
            </a:r>
          </a:p>
          <a:p>
            <a:pPr marL="457200"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linkingAgentIdentifierValue</a:t>
            </a:r>
            <a:r>
              <a:rPr lang="en" dirty="0">
                <a:latin typeface="Courier New"/>
                <a:ea typeface="Courier New"/>
                <a:cs typeface="Courier New"/>
                <a:sym typeface="Courier New"/>
              </a:rPr>
              <a:t>&gt;na12345&lt;/</a:t>
            </a:r>
            <a:r>
              <a:rPr lang="en" dirty="0" err="1">
                <a:latin typeface="Courier New"/>
                <a:ea typeface="Courier New"/>
                <a:cs typeface="Courier New"/>
                <a:sym typeface="Courier New"/>
              </a:rPr>
              <a:t>linkingAgentIdentifierValue</a:t>
            </a:r>
            <a:r>
              <a:rPr lang="en" dirty="0">
                <a:latin typeface="Courier New"/>
                <a:ea typeface="Courier New"/>
                <a:cs typeface="Courier New"/>
                <a:sym typeface="Courier New"/>
              </a:rPr>
              <a:t>&gt;</a:t>
            </a:r>
          </a:p>
          <a:p>
            <a:pPr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linkingAgentIdentifier</a:t>
            </a:r>
            <a:r>
              <a:rPr lang="en" dirty="0">
                <a:latin typeface="Courier New"/>
                <a:ea typeface="Courier New"/>
                <a:cs typeface="Courier New"/>
                <a:sym typeface="Courier New"/>
              </a:rPr>
              <a:t>&gt;</a:t>
            </a:r>
          </a:p>
          <a:p>
            <a:pPr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linkingObjectIdentifier</a:t>
            </a:r>
            <a:r>
              <a:rPr lang="en" dirty="0">
                <a:latin typeface="Courier New"/>
                <a:ea typeface="Courier New"/>
                <a:cs typeface="Courier New"/>
                <a:sym typeface="Courier New"/>
              </a:rPr>
              <a:t>&gt;</a:t>
            </a:r>
          </a:p>
          <a:p>
            <a:pPr marL="457200"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linkingObjectIdentifierType</a:t>
            </a:r>
            <a:r>
              <a:rPr lang="en" dirty="0">
                <a:latin typeface="Courier New"/>
                <a:ea typeface="Courier New"/>
                <a:cs typeface="Courier New"/>
                <a:sym typeface="Courier New"/>
              </a:rPr>
              <a:t>&gt;</a:t>
            </a:r>
            <a:r>
              <a:rPr lang="en" dirty="0" err="1">
                <a:latin typeface="Courier New"/>
                <a:ea typeface="Courier New"/>
                <a:cs typeface="Courier New"/>
                <a:sym typeface="Courier New"/>
              </a:rPr>
              <a:t>hdl</a:t>
            </a:r>
            <a:r>
              <a:rPr lang="en" dirty="0">
                <a:latin typeface="Courier New"/>
                <a:ea typeface="Courier New"/>
                <a:cs typeface="Courier New"/>
                <a:sym typeface="Courier New"/>
              </a:rPr>
              <a:t>&lt;/</a:t>
            </a:r>
            <a:r>
              <a:rPr lang="en" dirty="0" err="1">
                <a:latin typeface="Courier New"/>
                <a:ea typeface="Courier New"/>
                <a:cs typeface="Courier New"/>
                <a:sym typeface="Courier New"/>
              </a:rPr>
              <a:t>linkingObjectIdentifierType</a:t>
            </a:r>
            <a:r>
              <a:rPr lang="en" dirty="0">
                <a:latin typeface="Courier New"/>
                <a:ea typeface="Courier New"/>
                <a:cs typeface="Courier New"/>
                <a:sym typeface="Courier New"/>
              </a:rPr>
              <a:t>&gt;</a:t>
            </a:r>
          </a:p>
          <a:p>
            <a:pPr marL="457200"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linkingObjectIdentifierValue</a:t>
            </a:r>
            <a:r>
              <a:rPr lang="en" dirty="0">
                <a:latin typeface="Courier New"/>
                <a:ea typeface="Courier New"/>
                <a:cs typeface="Courier New"/>
                <a:sym typeface="Courier New"/>
              </a:rPr>
              <a:t>&gt;</a:t>
            </a:r>
            <a:r>
              <a:rPr lang="en" dirty="0" err="1">
                <a:latin typeface="Courier New"/>
                <a:ea typeface="Courier New"/>
                <a:cs typeface="Courier New"/>
                <a:sym typeface="Courier New"/>
              </a:rPr>
              <a:t>loc.music</a:t>
            </a:r>
            <a:r>
              <a:rPr lang="en" dirty="0">
                <a:latin typeface="Courier New"/>
                <a:ea typeface="Courier New"/>
                <a:cs typeface="Courier New"/>
                <a:sym typeface="Courier New"/>
              </a:rPr>
              <a:t>/gottlieb.09602&lt;/</a:t>
            </a:r>
            <a:r>
              <a:rPr lang="en" dirty="0" err="1">
                <a:latin typeface="Courier New"/>
                <a:ea typeface="Courier New"/>
                <a:cs typeface="Courier New"/>
                <a:sym typeface="Courier New"/>
              </a:rPr>
              <a:t>linkingObjectIdentifierValue</a:t>
            </a:r>
            <a:r>
              <a:rPr lang="en" dirty="0">
                <a:latin typeface="Courier New"/>
                <a:ea typeface="Courier New"/>
                <a:cs typeface="Courier New"/>
                <a:sym typeface="Courier New"/>
              </a:rPr>
              <a:t>&gt;</a:t>
            </a:r>
          </a:p>
          <a:p>
            <a:pPr lvl="0" indent="457200" rtl="0">
              <a:spcBef>
                <a:spcPts val="0"/>
              </a:spcBef>
              <a:buNone/>
            </a:pPr>
            <a:r>
              <a:rPr lang="en" dirty="0">
                <a:latin typeface="Courier New"/>
                <a:ea typeface="Courier New"/>
                <a:cs typeface="Courier New"/>
                <a:sym typeface="Courier New"/>
              </a:rPr>
              <a:t>&lt;/</a:t>
            </a:r>
            <a:r>
              <a:rPr lang="en" dirty="0" err="1">
                <a:latin typeface="Courier New"/>
                <a:ea typeface="Courier New"/>
                <a:cs typeface="Courier New"/>
                <a:sym typeface="Courier New"/>
              </a:rPr>
              <a:t>linkingObjectIdentifier</a:t>
            </a:r>
            <a:r>
              <a:rPr lang="en" dirty="0">
                <a:latin typeface="Courier New"/>
                <a:ea typeface="Courier New"/>
                <a:cs typeface="Courier New"/>
                <a:sym typeface="Courier New"/>
              </a:rPr>
              <a:t>&gt;</a:t>
            </a:r>
          </a:p>
          <a:p>
            <a:pPr lvl="0" rtl="0">
              <a:spcBef>
                <a:spcPts val="0"/>
              </a:spcBef>
              <a:buNone/>
            </a:pPr>
            <a:r>
              <a:rPr lang="en" dirty="0">
                <a:latin typeface="Courier New"/>
                <a:ea typeface="Courier New"/>
                <a:cs typeface="Courier New"/>
                <a:sym typeface="Courier New"/>
              </a:rPr>
              <a:t>&lt;/event&gt;</a:t>
            </a:r>
          </a:p>
        </p:txBody>
      </p:sp>
      <p:sp>
        <p:nvSpPr>
          <p:cNvPr id="5" name="Shape 354"/>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2 — Documenting Ingest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365"/>
        <p:cNvGrpSpPr/>
        <p:nvPr/>
      </p:nvGrpSpPr>
      <p:grpSpPr>
        <a:xfrm>
          <a:off x="0" y="0"/>
          <a:ext cx="0" cy="0"/>
          <a:chOff x="0" y="0"/>
          <a:chExt cx="0" cy="0"/>
        </a:xfrm>
      </p:grpSpPr>
      <p:sp>
        <p:nvSpPr>
          <p:cNvPr id="366" name="Shape 366"/>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b="1"/>
              <a:t>Exercise: </a:t>
            </a:r>
            <a:r>
              <a:rPr lang="en"/>
              <a:t>Tracking Events in an Inventory</a:t>
            </a:r>
          </a:p>
        </p:txBody>
      </p:sp>
      <p:sp>
        <p:nvSpPr>
          <p:cNvPr id="367" name="Shape 367"/>
          <p:cNvSpPr txBox="1">
            <a:spLocks noGrp="1"/>
          </p:cNvSpPr>
          <p:nvPr>
            <p:ph type="body" idx="1"/>
          </p:nvPr>
        </p:nvSpPr>
        <p:spPr>
          <a:xfrm>
            <a:off x="311700" y="1546000"/>
            <a:ext cx="8520600" cy="4088700"/>
          </a:xfrm>
          <a:prstGeom prst="rect">
            <a:avLst/>
          </a:prstGeom>
        </p:spPr>
        <p:txBody>
          <a:bodyPr lIns="91425" tIns="91425" rIns="91425" bIns="91425" anchor="t" anchorCtr="0">
            <a:noAutofit/>
          </a:bodyPr>
          <a:lstStyle/>
          <a:p>
            <a:pPr lvl="0">
              <a:spcBef>
                <a:spcPts val="0"/>
              </a:spcBef>
              <a:buNone/>
            </a:pPr>
            <a:r>
              <a:rPr lang="en" sz="2400">
                <a:solidFill>
                  <a:srgbClr val="FFFFFF"/>
                </a:solidFill>
              </a:rPr>
              <a:t>Type: Discussion</a:t>
            </a:r>
          </a:p>
          <a:p>
            <a:pPr lvl="0">
              <a:spcBef>
                <a:spcPts val="0"/>
              </a:spcBef>
              <a:buNone/>
            </a:pPr>
            <a:r>
              <a:rPr lang="en" sz="2400">
                <a:solidFill>
                  <a:srgbClr val="FFFFFF"/>
                </a:solidFill>
              </a:rPr>
              <a:t>Goal: Understand </a:t>
            </a:r>
            <a:r>
              <a:rPr lang="en"/>
              <a:t>basic event tracking and the value of maintaining an up-to-date inventory</a:t>
            </a:r>
          </a:p>
          <a:p>
            <a:pPr lvl="0">
              <a:spcBef>
                <a:spcPts val="0"/>
              </a:spcBef>
              <a:buNone/>
            </a:pPr>
            <a:r>
              <a:rPr lang="en" sz="2400">
                <a:solidFill>
                  <a:srgbClr val="FFFFFF"/>
                </a:solidFill>
              </a:rPr>
              <a:t>Description: </a:t>
            </a:r>
            <a:r>
              <a:rPr lang="en"/>
              <a:t/>
            </a:r>
            <a:br>
              <a:rPr lang="en"/>
            </a:br>
            <a:r>
              <a:rPr lang="en" sz="1300"/>
              <a:t>Documenting collections with an inventory was introduced in Module 2. Because the inventory is a living document, it should reflect the current status of collections with appropriate event information. Participants will discuss what events to document in various settings (e.g., robust preservation environment or limited infrastructure).</a:t>
            </a:r>
          </a:p>
          <a:p>
            <a:pPr marL="457200" lvl="0" indent="-311150" rtl="0">
              <a:spcBef>
                <a:spcPts val="0"/>
              </a:spcBef>
              <a:spcAft>
                <a:spcPts val="0"/>
              </a:spcAft>
              <a:buClr>
                <a:srgbClr val="FFFFFF"/>
              </a:buClr>
              <a:buSzPct val="100000"/>
            </a:pPr>
            <a:r>
              <a:rPr lang="en" sz="1300">
                <a:solidFill>
                  <a:srgbClr val="FFFFFF"/>
                </a:solidFill>
              </a:rPr>
              <a:t>In a best-case scenario, what ingest/submission events/information would be tracked?</a:t>
            </a:r>
          </a:p>
          <a:p>
            <a:pPr marL="457200" lvl="0" indent="-311150" rtl="0">
              <a:spcBef>
                <a:spcPts val="0"/>
              </a:spcBef>
              <a:spcAft>
                <a:spcPts val="0"/>
              </a:spcAft>
              <a:buClr>
                <a:srgbClr val="FFFFFF"/>
              </a:buClr>
              <a:buSzPct val="100000"/>
            </a:pPr>
            <a:r>
              <a:rPr lang="en" sz="1300">
                <a:solidFill>
                  <a:srgbClr val="FFFFFF"/>
                </a:solidFill>
              </a:rPr>
              <a:t>For a manually managed system, what are the key pieces of ingest/submission information most necessary to track collections?</a:t>
            </a:r>
          </a:p>
          <a:p>
            <a:pPr marL="457200" lvl="0" indent="-311150" rtl="0">
              <a:spcBef>
                <a:spcPts val="0"/>
              </a:spcBef>
              <a:spcAft>
                <a:spcPts val="0"/>
              </a:spcAft>
              <a:buClr>
                <a:srgbClr val="FFFFFF"/>
              </a:buClr>
              <a:buSzPct val="100000"/>
            </a:pPr>
            <a:r>
              <a:rPr lang="en" sz="1300">
                <a:solidFill>
                  <a:srgbClr val="FFFFFF"/>
                </a:solidFill>
              </a:rPr>
              <a:t>What happens if an inventory isn’t kept up to date?</a:t>
            </a:r>
          </a:p>
          <a:p>
            <a:pPr marL="457200" lvl="0" indent="-311150" rtl="0">
              <a:spcBef>
                <a:spcPts val="0"/>
              </a:spcBef>
              <a:spcAft>
                <a:spcPts val="0"/>
              </a:spcAft>
              <a:buClr>
                <a:srgbClr val="FFFFFF"/>
              </a:buClr>
              <a:buSzPct val="100000"/>
            </a:pPr>
            <a:r>
              <a:rPr lang="en" sz="1300">
                <a:solidFill>
                  <a:srgbClr val="FFFFFF"/>
                </a:solidFill>
              </a:rPr>
              <a:t>What are some strategies for ensuring that inventories remain up to date?</a:t>
            </a:r>
          </a:p>
        </p:txBody>
      </p:sp>
      <p:sp>
        <p:nvSpPr>
          <p:cNvPr id="368" name="Shape 36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rgbClr val="FFFFFF"/>
                </a:solidFill>
              </a:rPr>
              <a:t>38</a:t>
            </a:fld>
            <a:endParaRPr lang="en">
              <a:solidFill>
                <a:srgbClr val="FFFFFF"/>
              </a:solidFill>
            </a:endParaRPr>
          </a:p>
        </p:txBody>
      </p:sp>
      <p:sp>
        <p:nvSpPr>
          <p:cNvPr id="369" name="Shape 36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4 — Submission &amp; Ingest / Lesson 2 — Documenting Ingest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Shape 374"/>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a:spcBef>
                <a:spcPts val="0"/>
              </a:spcBef>
              <a:buNone/>
            </a:pPr>
            <a:r>
              <a:rPr lang="en"/>
              <a:t>Lesson 3: Ingest Exercise</a:t>
            </a:r>
          </a:p>
        </p:txBody>
      </p:sp>
      <p:sp>
        <p:nvSpPr>
          <p:cNvPr id="375" name="Shape 37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2"/>
                </a:solidFill>
              </a:rPr>
              <a:t>39</a:t>
            </a:fld>
            <a:endParaRPr lang="en">
              <a:solidFill>
                <a:schemeClr val="lt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rtl="0">
              <a:spcBef>
                <a:spcPts val="0"/>
              </a:spcBef>
              <a:buNone/>
            </a:pPr>
            <a:r>
              <a:rPr lang="en" b="1"/>
              <a:t>Lesson </a:t>
            </a:r>
            <a:r>
              <a:rPr lang="en"/>
              <a:t>1</a:t>
            </a:r>
            <a:r>
              <a:rPr lang="en" b="1"/>
              <a:t>: Submission &amp; Ingest</a:t>
            </a:r>
          </a:p>
        </p:txBody>
      </p:sp>
      <p:sp>
        <p:nvSpPr>
          <p:cNvPr id="93" name="Shape 9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4</a:t>
            </a:fld>
            <a:endParaRPr lang="en"/>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379"/>
        <p:cNvGrpSpPr/>
        <p:nvPr/>
      </p:nvGrpSpPr>
      <p:grpSpPr>
        <a:xfrm>
          <a:off x="0" y="0"/>
          <a:ext cx="0" cy="0"/>
          <a:chOff x="0" y="0"/>
          <a:chExt cx="0" cy="0"/>
        </a:xfrm>
      </p:grpSpPr>
      <p:sp>
        <p:nvSpPr>
          <p:cNvPr id="380" name="Shape 380"/>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b="1"/>
              <a:t>Exercise: </a:t>
            </a:r>
            <a:r>
              <a:rPr lang="en"/>
              <a:t>Ingesting Files into a Preservation System</a:t>
            </a:r>
          </a:p>
        </p:txBody>
      </p:sp>
      <p:sp>
        <p:nvSpPr>
          <p:cNvPr id="381" name="Shape 381"/>
          <p:cNvSpPr txBox="1">
            <a:spLocks noGrp="1"/>
          </p:cNvSpPr>
          <p:nvPr>
            <p:ph type="body" idx="1"/>
          </p:nvPr>
        </p:nvSpPr>
        <p:spPr>
          <a:xfrm>
            <a:off x="311700" y="2003200"/>
            <a:ext cx="8520600" cy="4088700"/>
          </a:xfrm>
          <a:prstGeom prst="rect">
            <a:avLst/>
          </a:prstGeom>
        </p:spPr>
        <p:txBody>
          <a:bodyPr lIns="91425" tIns="91425" rIns="91425" bIns="91425" anchor="t" anchorCtr="0">
            <a:noAutofit/>
          </a:bodyPr>
          <a:lstStyle/>
          <a:p>
            <a:pPr lvl="0" rtl="0">
              <a:spcBef>
                <a:spcPts val="0"/>
              </a:spcBef>
              <a:buNone/>
            </a:pPr>
            <a:r>
              <a:rPr lang="en" sz="2400">
                <a:solidFill>
                  <a:srgbClr val="FFFFFF"/>
                </a:solidFill>
              </a:rPr>
              <a:t>Type: </a:t>
            </a:r>
            <a:r>
              <a:rPr lang="en"/>
              <a:t>Demonstration or Hands-on </a:t>
            </a:r>
          </a:p>
          <a:p>
            <a:pPr lvl="0" rtl="0">
              <a:spcBef>
                <a:spcPts val="0"/>
              </a:spcBef>
              <a:buNone/>
            </a:pPr>
            <a:r>
              <a:rPr lang="en" sz="2400">
                <a:solidFill>
                  <a:srgbClr val="FFFFFF"/>
                </a:solidFill>
              </a:rPr>
              <a:t>Goal: </a:t>
            </a:r>
            <a:r>
              <a:rPr lang="en"/>
              <a:t>Understand how preservation systems ingest content, how they work with transfer tools (like Exactly), and see what documentation the ingest process outputs. </a:t>
            </a:r>
          </a:p>
          <a:p>
            <a:pPr lvl="0" rtl="0">
              <a:spcBef>
                <a:spcPts val="0"/>
              </a:spcBef>
              <a:buNone/>
            </a:pPr>
            <a:r>
              <a:rPr lang="en" sz="2400">
                <a:solidFill>
                  <a:srgbClr val="FFFFFF"/>
                </a:solidFill>
              </a:rPr>
              <a:t>Description: </a:t>
            </a:r>
            <a:br>
              <a:rPr lang="en" sz="2400">
                <a:solidFill>
                  <a:srgbClr val="FFFFFF"/>
                </a:solidFill>
              </a:rPr>
            </a:br>
            <a:r>
              <a:rPr lang="en" sz="1600"/>
              <a:t>Instructor will demonstrate the ingest process for a preservation system (such as DPN, DuraCloud, APTrust, etc.). Group will discuss experiences between this tool and Exactly exercise in Module 3 (e.g., what does each tool accomplish, how are they different/same, can they be combined into a single workflow, how can these tools help to develop a systematized digital preservation program?)</a:t>
            </a:r>
          </a:p>
        </p:txBody>
      </p:sp>
      <p:sp>
        <p:nvSpPr>
          <p:cNvPr id="382" name="Shape 38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40</a:t>
            </a:fld>
            <a:endParaRPr lang="en">
              <a:solidFill>
                <a:srgbClr val="FFFFFF"/>
              </a:solidFill>
            </a:endParaRPr>
          </a:p>
        </p:txBody>
      </p:sp>
      <p:sp>
        <p:nvSpPr>
          <p:cNvPr id="383" name="Shape 383"/>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4 — Submission &amp; Ingest / Lesson 3 — Ingest Exercises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387"/>
        <p:cNvGrpSpPr/>
        <p:nvPr/>
      </p:nvGrpSpPr>
      <p:grpSpPr>
        <a:xfrm>
          <a:off x="0" y="0"/>
          <a:ext cx="0" cy="0"/>
          <a:chOff x="0" y="0"/>
          <a:chExt cx="0" cy="0"/>
        </a:xfrm>
      </p:grpSpPr>
      <p:sp>
        <p:nvSpPr>
          <p:cNvPr id="388" name="Shape 388"/>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rtl="0">
              <a:spcBef>
                <a:spcPts val="0"/>
              </a:spcBef>
              <a:buNone/>
            </a:pPr>
            <a:r>
              <a:rPr lang="en" b="1"/>
              <a:t>Lesson </a:t>
            </a:r>
            <a:r>
              <a:rPr lang="en"/>
              <a:t>4</a:t>
            </a:r>
            <a:r>
              <a:rPr lang="en" b="1"/>
              <a:t>: </a:t>
            </a:r>
            <a:r>
              <a:rPr lang="en"/>
              <a:t>Creating a Program</a:t>
            </a:r>
          </a:p>
        </p:txBody>
      </p:sp>
      <p:sp>
        <p:nvSpPr>
          <p:cNvPr id="389" name="Shape 38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41</a:t>
            </a:fld>
            <a:endParaRPr lang="en"/>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b="1"/>
              <a:t>Exercise: </a:t>
            </a:r>
            <a:r>
              <a:rPr lang="en"/>
              <a:t>Ingest as Part of the Larger Workflow</a:t>
            </a:r>
          </a:p>
        </p:txBody>
      </p:sp>
      <p:sp>
        <p:nvSpPr>
          <p:cNvPr id="395" name="Shape 395"/>
          <p:cNvSpPr txBox="1">
            <a:spLocks noGrp="1"/>
          </p:cNvSpPr>
          <p:nvPr>
            <p:ph type="body" idx="1"/>
          </p:nvPr>
        </p:nvSpPr>
        <p:spPr>
          <a:xfrm>
            <a:off x="311700" y="1546000"/>
            <a:ext cx="8520600" cy="4088700"/>
          </a:xfrm>
          <a:prstGeom prst="rect">
            <a:avLst/>
          </a:prstGeom>
        </p:spPr>
        <p:txBody>
          <a:bodyPr lIns="91425" tIns="91425" rIns="91425" bIns="91425" anchor="t" anchorCtr="0">
            <a:noAutofit/>
          </a:bodyPr>
          <a:lstStyle/>
          <a:p>
            <a:pPr lvl="0" rtl="0">
              <a:spcBef>
                <a:spcPts val="0"/>
              </a:spcBef>
              <a:buNone/>
            </a:pPr>
            <a:r>
              <a:rPr lang="en" sz="2400" dirty="0">
                <a:solidFill>
                  <a:srgbClr val="FFFFFF"/>
                </a:solidFill>
              </a:rPr>
              <a:t>Type: </a:t>
            </a:r>
            <a:r>
              <a:rPr lang="en" dirty="0"/>
              <a:t>Group Discussion</a:t>
            </a:r>
          </a:p>
          <a:p>
            <a:pPr lvl="0" rtl="0">
              <a:spcBef>
                <a:spcPts val="0"/>
              </a:spcBef>
              <a:buNone/>
            </a:pPr>
            <a:r>
              <a:rPr lang="en" sz="2400" dirty="0">
                <a:solidFill>
                  <a:srgbClr val="FFFFFF"/>
                </a:solidFill>
              </a:rPr>
              <a:t>Goal: </a:t>
            </a:r>
            <a:r>
              <a:rPr lang="en" dirty="0"/>
              <a:t>Understand the role ingest plays in the preservation program continuum. </a:t>
            </a:r>
          </a:p>
          <a:p>
            <a:pPr lvl="0">
              <a:spcBef>
                <a:spcPts val="0"/>
              </a:spcBef>
              <a:buNone/>
            </a:pPr>
            <a:r>
              <a:rPr lang="en" sz="2400" dirty="0">
                <a:solidFill>
                  <a:srgbClr val="FFFFFF"/>
                </a:solidFill>
              </a:rPr>
              <a:t>Description: </a:t>
            </a:r>
            <a:br>
              <a:rPr lang="en" sz="2400" dirty="0">
                <a:solidFill>
                  <a:srgbClr val="FFFFFF"/>
                </a:solidFill>
              </a:rPr>
            </a:br>
            <a:r>
              <a:rPr lang="en" sz="1600" dirty="0">
                <a:solidFill>
                  <a:srgbClr val="FFFFFF"/>
                </a:solidFill>
              </a:rPr>
              <a:t>Participants will identify the decision points to create a programmatic approach to the submission of content into a preservation environment. For example: </a:t>
            </a:r>
          </a:p>
          <a:p>
            <a:pPr marL="457200" lvl="0" indent="-330200" rtl="0">
              <a:lnSpc>
                <a:spcPct val="100000"/>
              </a:lnSpc>
              <a:spcBef>
                <a:spcPts val="0"/>
              </a:spcBef>
              <a:buClr>
                <a:srgbClr val="FFFFFF"/>
              </a:buClr>
              <a:buSzPct val="100000"/>
            </a:pPr>
            <a:r>
              <a:rPr lang="en" sz="1600" dirty="0">
                <a:solidFill>
                  <a:srgbClr val="FFFFFF"/>
                </a:solidFill>
              </a:rPr>
              <a:t>What resources are required? And, who is responsible? </a:t>
            </a:r>
          </a:p>
          <a:p>
            <a:pPr marL="457200" lvl="0" indent="-330200">
              <a:lnSpc>
                <a:spcPct val="100000"/>
              </a:lnSpc>
              <a:spcBef>
                <a:spcPts val="0"/>
              </a:spcBef>
              <a:buClr>
                <a:srgbClr val="FFFFFF"/>
              </a:buClr>
              <a:buSzPct val="100000"/>
            </a:pPr>
            <a:r>
              <a:rPr lang="en" sz="1600" dirty="0">
                <a:solidFill>
                  <a:srgbClr val="FFFFFF"/>
                </a:solidFill>
              </a:rPr>
              <a:t>How will submission event information be tracked over time?</a:t>
            </a:r>
          </a:p>
          <a:p>
            <a:pPr marL="457200" lvl="0" indent="-330200" rtl="0">
              <a:lnSpc>
                <a:spcPct val="100000"/>
              </a:lnSpc>
              <a:spcBef>
                <a:spcPts val="0"/>
              </a:spcBef>
              <a:spcAft>
                <a:spcPts val="0"/>
              </a:spcAft>
              <a:buClr>
                <a:srgbClr val="FFFFFF"/>
              </a:buClr>
              <a:buSzPct val="100000"/>
            </a:pPr>
            <a:r>
              <a:rPr lang="en" sz="1600" dirty="0">
                <a:solidFill>
                  <a:srgbClr val="FFFFFF"/>
                </a:solidFill>
              </a:rPr>
              <a:t>What is required on an ongoing basis in order for submission to become systematic and sustainable?</a:t>
            </a:r>
          </a:p>
          <a:p>
            <a:pPr marL="457200" lvl="0" indent="-330200" rtl="0">
              <a:lnSpc>
                <a:spcPct val="100000"/>
              </a:lnSpc>
              <a:spcBef>
                <a:spcPts val="0"/>
              </a:spcBef>
              <a:spcAft>
                <a:spcPts val="0"/>
              </a:spcAft>
              <a:buClr>
                <a:srgbClr val="FFFFFF"/>
              </a:buClr>
              <a:buSzPct val="100000"/>
            </a:pPr>
            <a:r>
              <a:rPr lang="en" sz="1600" dirty="0">
                <a:solidFill>
                  <a:srgbClr val="FFFFFF"/>
                </a:solidFill>
              </a:rPr>
              <a:t>What resources would help?</a:t>
            </a:r>
          </a:p>
          <a:p>
            <a:pPr marL="914400" lvl="1" indent="-330200" rtl="0">
              <a:lnSpc>
                <a:spcPct val="100000"/>
              </a:lnSpc>
              <a:spcBef>
                <a:spcPts val="0"/>
              </a:spcBef>
              <a:spcAft>
                <a:spcPts val="0"/>
              </a:spcAft>
              <a:buClr>
                <a:srgbClr val="FFFFFF"/>
              </a:buClr>
              <a:buSzPct val="100000"/>
            </a:pPr>
            <a:r>
              <a:rPr lang="en" sz="1600" dirty="0">
                <a:solidFill>
                  <a:srgbClr val="FFFFFF"/>
                </a:solidFill>
              </a:rPr>
              <a:t>Tools, Skills, etc.</a:t>
            </a:r>
          </a:p>
          <a:p>
            <a:pPr lvl="0" rtl="0">
              <a:spcBef>
                <a:spcPts val="0"/>
              </a:spcBef>
              <a:buNone/>
            </a:pPr>
            <a:r>
              <a:rPr lang="en" dirty="0"/>
              <a:t> </a:t>
            </a:r>
          </a:p>
        </p:txBody>
      </p:sp>
      <p:sp>
        <p:nvSpPr>
          <p:cNvPr id="396" name="Shape 39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42</a:t>
            </a:fld>
            <a:endParaRPr lang="en">
              <a:solidFill>
                <a:srgbClr val="FFFFFF"/>
              </a:solidFill>
            </a:endParaRPr>
          </a:p>
        </p:txBody>
      </p:sp>
      <p:sp>
        <p:nvSpPr>
          <p:cNvPr id="397" name="Shape 397"/>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4 — Submission &amp; Ingest / Lesson 4 — Creating a Program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a:t>First: Define the terms</a:t>
            </a:r>
          </a:p>
        </p:txBody>
      </p:sp>
      <p:sp>
        <p:nvSpPr>
          <p:cNvPr id="99" name="Shape 99"/>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SIPs (brief review)</a:t>
            </a:r>
          </a:p>
          <a:p>
            <a:pPr lvl="0">
              <a:spcBef>
                <a:spcPts val="0"/>
              </a:spcBef>
              <a:buNone/>
            </a:pPr>
            <a:r>
              <a:rPr lang="en"/>
              <a:t>Ingest</a:t>
            </a:r>
          </a:p>
          <a:p>
            <a:pPr lvl="0">
              <a:spcBef>
                <a:spcPts val="0"/>
              </a:spcBef>
              <a:buNone/>
            </a:pPr>
            <a:r>
              <a:rPr lang="en"/>
              <a:t>Preservation environments</a:t>
            </a:r>
          </a:p>
          <a:p>
            <a:pPr lvl="0">
              <a:spcBef>
                <a:spcPts val="0"/>
              </a:spcBef>
              <a:buNone/>
            </a:pPr>
            <a:endParaRPr/>
          </a:p>
        </p:txBody>
      </p:sp>
      <p:sp>
        <p:nvSpPr>
          <p:cNvPr id="100" name="Shape 10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5</a:t>
            </a:fld>
            <a:endParaRPr lang="en"/>
          </a:p>
        </p:txBody>
      </p:sp>
      <p:sp>
        <p:nvSpPr>
          <p:cNvPr id="101" name="Shape 101"/>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5"/>
        <p:cNvGrpSpPr/>
        <p:nvPr/>
      </p:nvGrpSpPr>
      <p:grpSpPr>
        <a:xfrm>
          <a:off x="0" y="0"/>
          <a:ext cx="0" cy="0"/>
          <a:chOff x="0" y="0"/>
          <a:chExt cx="0" cy="0"/>
        </a:xfrm>
      </p:grpSpPr>
      <p:sp>
        <p:nvSpPr>
          <p:cNvPr id="106" name="Shape 106"/>
          <p:cNvSpPr/>
          <p:nvPr/>
        </p:nvSpPr>
        <p:spPr>
          <a:xfrm>
            <a:off x="3125300" y="2698675"/>
            <a:ext cx="2574600" cy="2340600"/>
          </a:xfrm>
          <a:prstGeom prst="rect">
            <a:avLst/>
          </a:prstGeom>
          <a:solidFill>
            <a:schemeClr val="accent6"/>
          </a:solid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07" name="Shape 107"/>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OAIS Information model</a:t>
            </a:r>
          </a:p>
        </p:txBody>
      </p:sp>
      <p:sp>
        <p:nvSpPr>
          <p:cNvPr id="108" name="Shape 10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6</a:t>
            </a:fld>
            <a:endParaRPr lang="en"/>
          </a:p>
        </p:txBody>
      </p:sp>
      <p:sp>
        <p:nvSpPr>
          <p:cNvPr id="109" name="Shape 10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
        <p:nvSpPr>
          <p:cNvPr id="110" name="Shape 110"/>
          <p:cNvSpPr/>
          <p:nvPr/>
        </p:nvSpPr>
        <p:spPr>
          <a:xfrm>
            <a:off x="942450" y="3351925"/>
            <a:ext cx="1941300" cy="1034100"/>
          </a:xfrm>
          <a:prstGeom prst="ellipse">
            <a:avLst/>
          </a:prstGeom>
          <a:solidFill>
            <a:srgbClr val="00FFFF"/>
          </a:solid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800" b="1"/>
              <a:t>SIP</a:t>
            </a:r>
          </a:p>
        </p:txBody>
      </p:sp>
      <p:sp>
        <p:nvSpPr>
          <p:cNvPr id="111" name="Shape 111"/>
          <p:cNvSpPr/>
          <p:nvPr/>
        </p:nvSpPr>
        <p:spPr>
          <a:xfrm>
            <a:off x="3426200" y="3351925"/>
            <a:ext cx="1941300" cy="1034100"/>
          </a:xfrm>
          <a:prstGeom prst="ellipse">
            <a:avLst/>
          </a:prstGeom>
          <a:solidFill>
            <a:schemeClr val="accent5"/>
          </a:solidFill>
          <a:ln w="2857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800" b="1"/>
              <a:t>AIP</a:t>
            </a:r>
          </a:p>
        </p:txBody>
      </p:sp>
      <p:sp>
        <p:nvSpPr>
          <p:cNvPr id="112" name="Shape 112"/>
          <p:cNvSpPr/>
          <p:nvPr/>
        </p:nvSpPr>
        <p:spPr>
          <a:xfrm>
            <a:off x="5909950" y="3351925"/>
            <a:ext cx="1941300" cy="1034100"/>
          </a:xfrm>
          <a:prstGeom prst="ellipse">
            <a:avLst/>
          </a:prstGeom>
          <a:solidFill>
            <a:srgbClr val="76A5AF"/>
          </a:solidFill>
          <a:ln w="2857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800" b="1"/>
              <a:t>DIP</a:t>
            </a:r>
          </a:p>
        </p:txBody>
      </p:sp>
      <p:cxnSp>
        <p:nvCxnSpPr>
          <p:cNvPr id="113" name="Shape 113"/>
          <p:cNvCxnSpPr>
            <a:stCxn id="110" idx="6"/>
            <a:endCxn id="111" idx="2"/>
          </p:cNvCxnSpPr>
          <p:nvPr/>
        </p:nvCxnSpPr>
        <p:spPr>
          <a:xfrm>
            <a:off x="2883750" y="3868975"/>
            <a:ext cx="542400" cy="0"/>
          </a:xfrm>
          <a:prstGeom prst="straightConnector1">
            <a:avLst/>
          </a:prstGeom>
          <a:noFill/>
          <a:ln w="9525" cap="flat" cmpd="sng">
            <a:solidFill>
              <a:schemeClr val="dk2"/>
            </a:solidFill>
            <a:prstDash val="solid"/>
            <a:round/>
            <a:headEnd type="none" w="lg" len="lg"/>
            <a:tailEnd type="none" w="lg" len="lg"/>
          </a:ln>
        </p:spPr>
      </p:cxnSp>
      <p:cxnSp>
        <p:nvCxnSpPr>
          <p:cNvPr id="114" name="Shape 114"/>
          <p:cNvCxnSpPr>
            <a:endCxn id="112" idx="2"/>
          </p:cNvCxnSpPr>
          <p:nvPr/>
        </p:nvCxnSpPr>
        <p:spPr>
          <a:xfrm>
            <a:off x="5367550" y="3868975"/>
            <a:ext cx="542400" cy="0"/>
          </a:xfrm>
          <a:prstGeom prst="straightConnector1">
            <a:avLst/>
          </a:prstGeom>
          <a:noFill/>
          <a:ln w="9525" cap="flat" cmpd="sng">
            <a:solidFill>
              <a:schemeClr val="dk2"/>
            </a:solidFill>
            <a:prstDash val="solid"/>
            <a:round/>
            <a:headEnd type="none" w="lg" len="lg"/>
            <a:tailEnd type="none" w="lg" len="lg"/>
          </a:ln>
        </p:spPr>
      </p:cxnSp>
      <p:sp>
        <p:nvSpPr>
          <p:cNvPr id="115" name="Shape 115"/>
          <p:cNvSpPr/>
          <p:nvPr/>
        </p:nvSpPr>
        <p:spPr>
          <a:xfrm>
            <a:off x="2855018" y="2695550"/>
            <a:ext cx="542400" cy="1173300"/>
          </a:xfrm>
          <a:prstGeom prst="downArrow">
            <a:avLst>
              <a:gd name="adj1" fmla="val 50000"/>
              <a:gd name="adj2" fmla="val 50000"/>
            </a:avLst>
          </a:prstGeom>
          <a:solidFill>
            <a:srgbClr val="FF8300"/>
          </a:solid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solidFill>
                <a:schemeClr val="accent5"/>
              </a:solidFill>
            </a:endParaRPr>
          </a:p>
        </p:txBody>
      </p:sp>
      <p:sp>
        <p:nvSpPr>
          <p:cNvPr id="116" name="Shape 116"/>
          <p:cNvSpPr txBox="1"/>
          <p:nvPr/>
        </p:nvSpPr>
        <p:spPr>
          <a:xfrm>
            <a:off x="2307875" y="2254550"/>
            <a:ext cx="1614600" cy="441000"/>
          </a:xfrm>
          <a:prstGeom prst="rect">
            <a:avLst/>
          </a:prstGeom>
          <a:noFill/>
          <a:ln>
            <a:noFill/>
          </a:ln>
        </p:spPr>
        <p:txBody>
          <a:bodyPr lIns="91425" tIns="91425" rIns="91425" bIns="91425" anchor="ctr" anchorCtr="0">
            <a:noAutofit/>
          </a:bodyPr>
          <a:lstStyle/>
          <a:p>
            <a:pPr lvl="0" algn="ctr" rtl="0">
              <a:spcBef>
                <a:spcPts val="0"/>
              </a:spcBef>
              <a:buNone/>
            </a:pPr>
            <a:r>
              <a:rPr lang="en" sz="1800" b="1"/>
              <a:t>INGEST</a:t>
            </a:r>
          </a:p>
        </p:txBody>
      </p:sp>
      <p:sp>
        <p:nvSpPr>
          <p:cNvPr id="117" name="Shape 117"/>
          <p:cNvSpPr txBox="1"/>
          <p:nvPr/>
        </p:nvSpPr>
        <p:spPr>
          <a:xfrm>
            <a:off x="3270350" y="4498883"/>
            <a:ext cx="2253000" cy="441000"/>
          </a:xfrm>
          <a:prstGeom prst="rect">
            <a:avLst/>
          </a:prstGeom>
          <a:noFill/>
          <a:ln>
            <a:noFill/>
          </a:ln>
        </p:spPr>
        <p:txBody>
          <a:bodyPr lIns="91425" tIns="91425" rIns="91425" bIns="91425" anchor="ctr" anchorCtr="0">
            <a:noAutofit/>
          </a:bodyPr>
          <a:lstStyle/>
          <a:p>
            <a:pPr lvl="0" algn="ctr" rtl="0">
              <a:spcBef>
                <a:spcPts val="0"/>
              </a:spcBef>
              <a:buNone/>
            </a:pPr>
            <a:r>
              <a:rPr lang="en" sz="1800" b="1"/>
              <a:t>PRESERVATION</a:t>
            </a:r>
          </a:p>
          <a:p>
            <a:pPr lvl="0" algn="ctr" rtl="0">
              <a:spcBef>
                <a:spcPts val="0"/>
              </a:spcBef>
              <a:buNone/>
            </a:pPr>
            <a:r>
              <a:rPr lang="en" sz="1800" b="1"/>
              <a:t>ENVIRONMENT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What is a SIP? 										(Review)</a:t>
            </a:r>
          </a:p>
        </p:txBody>
      </p:sp>
      <p:sp>
        <p:nvSpPr>
          <p:cNvPr id="123" name="Shape 123"/>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A SIP is the package of data that is delivered to a preservation environment. It contains the content to be preserved, including the data objects &amp; metadata.</a:t>
            </a:r>
          </a:p>
          <a:p>
            <a:pPr lvl="0" rtl="0">
              <a:spcBef>
                <a:spcPts val="0"/>
              </a:spcBef>
              <a:buNone/>
            </a:pPr>
            <a:r>
              <a:rPr lang="en"/>
              <a:t>SIPs can be assembled from many sources (e.g., content creators, digitization vendors, collection managers).</a:t>
            </a:r>
          </a:p>
          <a:p>
            <a:pPr lvl="0" rtl="0">
              <a:spcBef>
                <a:spcPts val="0"/>
              </a:spcBef>
              <a:buNone/>
            </a:pPr>
            <a:r>
              <a:rPr lang="en"/>
              <a:t>SIPs can be created at many different levels of granularity (e.g., file level, intellectual entity level, collection level).</a:t>
            </a:r>
          </a:p>
          <a:p>
            <a:pPr lvl="0" rtl="0">
              <a:spcBef>
                <a:spcPts val="0"/>
              </a:spcBef>
              <a:buNone/>
            </a:pPr>
            <a:r>
              <a:rPr lang="en"/>
              <a:t>SIPs may be physical or logical.</a:t>
            </a:r>
          </a:p>
          <a:p>
            <a:pPr lvl="0" rtl="0">
              <a:spcBef>
                <a:spcPts val="0"/>
              </a:spcBef>
              <a:buNone/>
            </a:pPr>
            <a:endParaRPr/>
          </a:p>
        </p:txBody>
      </p:sp>
      <p:sp>
        <p:nvSpPr>
          <p:cNvPr id="124" name="Shape 12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7</a:t>
            </a:fld>
            <a:endParaRPr lang="en"/>
          </a:p>
        </p:txBody>
      </p:sp>
      <p:sp>
        <p:nvSpPr>
          <p:cNvPr id="125" name="Shape 125"/>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a:t>What is an AIP?</a:t>
            </a:r>
          </a:p>
        </p:txBody>
      </p:sp>
      <p:sp>
        <p:nvSpPr>
          <p:cNvPr id="131" name="Shape 131"/>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An AIP is the package of data that is stored in a preservation environment. It contains the content that is preserved, including the data objects, metadata, and preservation description information (PDI).</a:t>
            </a:r>
          </a:p>
          <a:p>
            <a:pPr lvl="0">
              <a:spcBef>
                <a:spcPts val="0"/>
              </a:spcBef>
              <a:buNone/>
            </a:pPr>
            <a:r>
              <a:rPr lang="en"/>
              <a:t>AIPs are produced during ingest (from SIPs) and can contain information about preservation events that occur during the ingest process and after, and store it as PDI.</a:t>
            </a:r>
          </a:p>
          <a:p>
            <a:pPr lvl="0">
              <a:spcBef>
                <a:spcPts val="0"/>
              </a:spcBef>
              <a:buNone/>
            </a:pPr>
            <a:r>
              <a:rPr lang="en"/>
              <a:t>The granularity of an AIP (e.g., file level, intellectual entity level, collection level) may be dependent on the SIP structure from which it is derived.</a:t>
            </a:r>
          </a:p>
        </p:txBody>
      </p:sp>
      <p:sp>
        <p:nvSpPr>
          <p:cNvPr id="132" name="Shape 13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8</a:t>
            </a:fld>
            <a:endParaRPr lang="e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What happens during ingest?</a:t>
            </a:r>
          </a:p>
        </p:txBody>
      </p:sp>
      <p:sp>
        <p:nvSpPr>
          <p:cNvPr id="138" name="Shape 138"/>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 Ingest, in the OAIS model, is the process that:</a:t>
            </a:r>
          </a:p>
          <a:p>
            <a:pPr marL="457200" lvl="0" indent="-228600" rtl="0">
              <a:spcBef>
                <a:spcPts val="0"/>
              </a:spcBef>
            </a:pPr>
            <a:r>
              <a:rPr lang="en"/>
              <a:t>Accepts a file (or files) and all related metadata (SIP)</a:t>
            </a:r>
          </a:p>
          <a:p>
            <a:pPr marL="457200" lvl="0" indent="-228600" rtl="0">
              <a:spcBef>
                <a:spcPts val="0"/>
              </a:spcBef>
            </a:pPr>
            <a:r>
              <a:rPr lang="en"/>
              <a:t>Verifies the file (or files)</a:t>
            </a:r>
          </a:p>
          <a:p>
            <a:pPr marL="457200" lvl="0" indent="-228600" rtl="0">
              <a:spcBef>
                <a:spcPts val="0"/>
              </a:spcBef>
            </a:pPr>
            <a:r>
              <a:rPr lang="en"/>
              <a:t>Extracts the relevant data to create the AIP</a:t>
            </a:r>
          </a:p>
          <a:p>
            <a:pPr marL="457200" lvl="0" indent="-228600" rtl="0">
              <a:spcBef>
                <a:spcPts val="0"/>
              </a:spcBef>
            </a:pPr>
            <a:r>
              <a:rPr lang="en"/>
              <a:t>Prepares the AIP for storage</a:t>
            </a:r>
          </a:p>
          <a:p>
            <a:pPr marL="457200" lvl="0" indent="-228600" rtl="0">
              <a:spcBef>
                <a:spcPts val="0"/>
              </a:spcBef>
            </a:pPr>
            <a:r>
              <a:rPr lang="en"/>
              <a:t>Ensures that AIPs and their supporting Descriptive Information become established within the preservation environment</a:t>
            </a:r>
          </a:p>
        </p:txBody>
      </p:sp>
      <p:sp>
        <p:nvSpPr>
          <p:cNvPr id="139" name="Shape 13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9</a:t>
            </a:fld>
            <a:endParaRPr lang="en"/>
          </a:p>
        </p:txBody>
      </p:sp>
      <p:sp>
        <p:nvSpPr>
          <p:cNvPr id="140" name="Shape 140"/>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4 — Submission &amp; Ingest / Lesson 1 — Submission &amp; Ingest</a:t>
            </a:r>
          </a:p>
        </p:txBody>
      </p:sp>
    </p:spTree>
  </p:cSld>
  <p:clrMapOvr>
    <a:masterClrMapping/>
  </p:clrMapOvr>
</p:sld>
</file>

<file path=ppt/theme/theme1.xml><?xml version="1.0" encoding="utf-8"?>
<a:theme xmlns:a="http://schemas.openxmlformats.org/drawingml/2006/main" name="simple-dark-2">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2678</Words>
  <Application>Microsoft Macintosh PowerPoint</Application>
  <PresentationFormat>On-screen Show (4:3)</PresentationFormat>
  <Paragraphs>287</Paragraphs>
  <Slides>42</Slides>
  <Notes>42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42</vt:i4>
      </vt:variant>
    </vt:vector>
  </HeadingPairs>
  <TitlesOfParts>
    <vt:vector size="45" baseType="lpstr">
      <vt:lpstr>Courier New</vt:lpstr>
      <vt:lpstr>Arial</vt:lpstr>
      <vt:lpstr>simple-dark-2</vt:lpstr>
      <vt:lpstr>Module 4 —  Submission &amp; Ingest</vt:lpstr>
      <vt:lpstr>PowerPoint Presentation</vt:lpstr>
      <vt:lpstr>Module Goals</vt:lpstr>
      <vt:lpstr>Lesson 1: Submission &amp; Ingest</vt:lpstr>
      <vt:lpstr>First: Define the terms</vt:lpstr>
      <vt:lpstr>OAIS Information model</vt:lpstr>
      <vt:lpstr>What is a SIP?           (Review)</vt:lpstr>
      <vt:lpstr>What is an AIP?</vt:lpstr>
      <vt:lpstr>What happens during ingest?</vt:lpstr>
      <vt:lpstr>What defines a preservation environment?</vt:lpstr>
      <vt:lpstr>Preservation events</vt:lpstr>
      <vt:lpstr>Types of ingest events</vt:lpstr>
      <vt:lpstr>Ingest events: Check for viruses</vt:lpstr>
      <vt:lpstr>Ingest events: Validate submission packages</vt:lpstr>
      <vt:lpstr>Ingest events: Validate file formats</vt:lpstr>
      <vt:lpstr>Ingest events: Move files</vt:lpstr>
      <vt:lpstr>Ingest events: Calculate checksums</vt:lpstr>
      <vt:lpstr>Ingest events: Check for fixity</vt:lpstr>
      <vt:lpstr>Ingest events: File characterization</vt:lpstr>
      <vt:lpstr>Ingest events: Assign unique IDs</vt:lpstr>
      <vt:lpstr>Ingest events: Normalize filenames</vt:lpstr>
      <vt:lpstr>Ingest events: Normalize file formats</vt:lpstr>
      <vt:lpstr>Ingest events: Create AIPs</vt:lpstr>
      <vt:lpstr>Ingest events: Create derivatives</vt:lpstr>
      <vt:lpstr>Automating ingest </vt:lpstr>
      <vt:lpstr>Automating ingest </vt:lpstr>
      <vt:lpstr>Lesson 2: Documenting Ingest</vt:lpstr>
      <vt:lpstr>Documenting ingest: Why?</vt:lpstr>
      <vt:lpstr>What event information should be captured?</vt:lpstr>
      <vt:lpstr>How should event information be documented?</vt:lpstr>
      <vt:lpstr>PREMIS Data Dictionary</vt:lpstr>
      <vt:lpstr>PowerPoint Presentation</vt:lpstr>
      <vt:lpstr>PREMIS Data Model</vt:lpstr>
      <vt:lpstr>PREMIS Data Model: Events</vt:lpstr>
      <vt:lpstr>PREMIS Data Model: Events</vt:lpstr>
      <vt:lpstr>Documenting event information with PREMIS</vt:lpstr>
      <vt:lpstr>Sample PREMIS Event metadata</vt:lpstr>
      <vt:lpstr>Exercise: Tracking Events in an Inventory</vt:lpstr>
      <vt:lpstr>Lesson 3: Ingest Exercise</vt:lpstr>
      <vt:lpstr>Exercise: Ingesting Files into a Preservation System</vt:lpstr>
      <vt:lpstr>Lesson 4: Creating a Program</vt:lpstr>
      <vt:lpstr>Exercise: Ingest as Part of the Larger Workflow</vt:lpstr>
    </vt:vector>
  </TitlesOfParts>
  <Manager/>
  <Company/>
  <LinksUpToDate>false</LinksUpToDate>
  <SharedDoc>false</SharedDoc>
  <HyperlinkBase/>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4 —  Submission &amp; Ingest</dc:title>
  <dc:subject/>
  <dc:creator>AVPreserve</dc:creator>
  <cp:keywords/>
  <dc:description/>
  <cp:lastModifiedBy>Molinaro, Mary</cp:lastModifiedBy>
  <cp:revision>4</cp:revision>
  <dcterms:modified xsi:type="dcterms:W3CDTF">2017-05-18T22:13:05Z</dcterms:modified>
  <cp:category/>
</cp:coreProperties>
</file>