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4" r:id="rId1"/>
    <p:sldMasterId id="2147483675" r:id="rId2"/>
  </p:sldMasterIdLst>
  <p:notesMasterIdLst>
    <p:notesMasterId r:id="rId48"/>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78D7CB0-621C-4368-9D62-BEE537D1654D}">
  <a:tblStyle styleId="{D78D7CB0-621C-4368-9D62-BEE537D1654D}"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51798"/>
  </p:normalViewPr>
  <p:slideViewPr>
    <p:cSldViewPr snapToGrid="0" snapToObjects="1">
      <p:cViewPr varScale="1">
        <p:scale>
          <a:sx n="64" d="100"/>
          <a:sy n="64" d="100"/>
        </p:scale>
        <p:origin x="35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notesMaster" Target="notesMasters/notesMaster1.xml"/><Relationship Id="rId49" Type="http://schemas.openxmlformats.org/officeDocument/2006/relationships/presProps" Target="presProps.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50" Type="http://schemas.openxmlformats.org/officeDocument/2006/relationships/viewProps" Target="viewProps.xml"/><Relationship Id="rId51" Type="http://schemas.openxmlformats.org/officeDocument/2006/relationships/theme" Target="theme/theme1.xml"/><Relationship Id="rId5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fairuse.stanford.edu/2003/11/10/digital_preservation_and_copyr/" TargetMode="External"/><Relationship Id="rId4" Type="http://schemas.openxmlformats.org/officeDocument/2006/relationships/hyperlink" Target="https://www.nyu.edu/tisch/preservation/program/05spring/digital-copyright.html" TargetMode="External"/><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fairuse.stanford.edu/2003/11/10/digital_preservation_and_copyr/" TargetMode="External"/><Relationship Id="rId4" Type="http://schemas.openxmlformats.org/officeDocument/2006/relationships/hyperlink" Target="https://www.nyu.edu/tisch/preservation/program/05spring/digital-copyright.html" TargetMode="External"/><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fairuse.stanford.edu/2003/11/10/digital_preservation_and_copyr/" TargetMode="External"/><Relationship Id="rId4" Type="http://schemas.openxmlformats.org/officeDocument/2006/relationships/hyperlink" Target="https://www.nyu.edu/tisch/preservation/program/05spring/digital-copyright.html" TargetMode="External"/><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 Id="rId3" Type="http://schemas.openxmlformats.org/officeDocument/2006/relationships/hyperlink" Target="https://netfiles.umn.edu/users/nasims/Share/FairUseforFacultyRev10_2011.pdf" TargetMode="External"/></Relationships>
</file>

<file path=ppt/notesSlides/_rels/notesSlide35.xml.rels><?xml version="1.0" encoding="UTF-8" standalone="yes"?>
<Relationships xmlns="http://schemas.openxmlformats.org/package/2006/relationships"><Relationship Id="rId3" Type="http://schemas.openxmlformats.org/officeDocument/2006/relationships/hyperlink" Target="http://www.law.cornell.edu/copyright/cases/510_US_569.htm" TargetMode="External"/><Relationship Id="rId4" Type="http://schemas.openxmlformats.org/officeDocument/2006/relationships/hyperlink" Target="http://fairuse.stanford.edu/2003/11/10/digital_preservation_and_copyr/" TargetMode="External"/><Relationship Id="rId5" Type="http://schemas.openxmlformats.org/officeDocument/2006/relationships/hyperlink" Target="https://www.nyu.edu/tisch/preservation/program/05spring/digital-copyright.html" TargetMode="External"/><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 Id="rId3" Type="http://schemas.openxmlformats.org/officeDocument/2006/relationships/hyperlink" Target="http://www.clir.org/pubs/abstract/pub11.html" TargetMode="Externa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 Id="rId3" Type="http://schemas.openxmlformats.org/officeDocument/2006/relationships/hyperlink" Target="http://fairuse.stanford.edu/2003/11/10/digital_preservation_and_copyr/" TargetMode="Externa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dirty="0"/>
              <a:t>Final: March 8, </a:t>
            </a:r>
            <a:r>
              <a:rPr lang="en" dirty="0" smtClean="0"/>
              <a:t>2017</a:t>
            </a:r>
            <a:endParaRPr lang="en-US" dirty="0" smtClean="0"/>
          </a:p>
          <a:p>
            <a:pPr lvl="0">
              <a:spcBef>
                <a:spcPts val="0"/>
              </a:spcBef>
              <a:buNone/>
            </a:pPr>
            <a:r>
              <a:rPr lang="en-US" dirty="0" smtClean="0"/>
              <a:t>This work is licensed under the Creative Commons Attribution 4.0 International License. To view a copy of this license, visit http://</a:t>
            </a:r>
            <a:r>
              <a:rPr lang="en-US" dirty="0" err="1" smtClean="0"/>
              <a:t>creativecommons.org</a:t>
            </a:r>
            <a:r>
              <a:rPr lang="en-US" dirty="0" smtClean="0"/>
              <a:t>/licenses/by/4.0/ or send a letter to Creative Commons, PO Box 1866, Mountain View, CA 94042, USA.</a:t>
            </a:r>
          </a:p>
          <a:p>
            <a:pPr lvl="0">
              <a:spcBef>
                <a:spcPts val="0"/>
              </a:spcBef>
              <a:buNone/>
            </a:pPr>
            <a:endParaRPr lang="en-US" dirty="0" smtClean="0"/>
          </a:p>
          <a:p>
            <a:pPr lvl="0">
              <a:spcBef>
                <a:spcPts val="0"/>
              </a:spcBef>
              <a:buNone/>
            </a:pPr>
            <a:r>
              <a:rPr lang="en-US" dirty="0" smtClean="0"/>
              <a:t>Please reference the Digital</a:t>
            </a:r>
            <a:r>
              <a:rPr lang="en-US" baseline="0" dirty="0" smtClean="0"/>
              <a:t> Preservation Network (DPN) http://</a:t>
            </a:r>
            <a:r>
              <a:rPr lang="en-US" baseline="0" dirty="0" err="1" smtClean="0"/>
              <a:t>www.dpn.org</a:t>
            </a:r>
            <a:r>
              <a:rPr lang="en-US" baseline="0" dirty="0" smtClean="0"/>
              <a:t> when using this work.</a:t>
            </a:r>
            <a:endParaRPr lang="en" smtClean="0"/>
          </a:p>
          <a:p>
            <a:pPr lvl="0">
              <a:spcBef>
                <a:spcPts val="0"/>
              </a:spcBef>
              <a:buNone/>
            </a:pPr>
            <a:endParaRPr lang="e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8" name="Shape 18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4" name="Shape 19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2" name="Shape 20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0" name="Shape 21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8" name="Shape 21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Shape 225"/>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6" name="Shape 22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Shape 2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4" name="Shape 23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Shape 2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2" name="Shape 24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Which metadata standards make sense to reference in an inventory? The inventory may be institution-specific, but extensible and map-able so that it can be crosswalked to standards if necessary. Consider descriptive standards (e.g., Dublin Core), technical standards (e.g., Exif), and preservation standards (e.g., PREMIS).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Shape 249"/>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0" name="Shape 25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Keep the inventory concise, but consider appropriate standards to align with each type of metadata captured.</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Shape 257"/>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8" name="Shape 25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Shape 265"/>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6" name="Shape 26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Shape 27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4" name="Shape 27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Shape 2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2" name="Shape 2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Shape 289"/>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0" name="Shape 29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*Point of clarification: The focus of this section is on</a:t>
            </a:r>
            <a:r>
              <a:rPr lang="en" b="1" i="1"/>
              <a:t> selection of already digitized and born-digital content for digital preservation</a:t>
            </a:r>
            <a:r>
              <a:rPr lang="en"/>
              <a:t>. Selection of analog materials for digitization involves some, but not all, of the considerations described here. The distinction should be made to the participants.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Shape 2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6" name="Shape 29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Typically, as part of the digitization process, analog content is assessed according to its value to the organization, and only higher value (defined by the organization) collections are digitized. Born-digital content is produced and acquired in less operational ways, so it is more likely that only some of it will be of higher value.</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Shape 30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4" name="Shape 30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Shape 311"/>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2" name="Shape 31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i="1"/>
              <a:t>The lecture could be interrupted for a brief discussion about what access means and that not all content will require it. </a:t>
            </a:r>
          </a:p>
          <a:p>
            <a:pPr lvl="0">
              <a:spcBef>
                <a:spcPts val="0"/>
              </a:spcBef>
              <a:buNone/>
            </a:pPr>
            <a:endParaRPr i="1"/>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Shape 318"/>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9" name="Shape 31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Many factors must be weighed when assessing what should be preserved or prioritized</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Shape 3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7" name="Shape 32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Many factors must be weighed when assessing what should be preserved or prioritized for preservation</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Shape 3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5" name="Shape 33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Many factors must be weighed when assessing what should be preserved or prioritized</a:t>
            </a:r>
          </a:p>
          <a:p>
            <a:pPr lvl="0">
              <a:spcBef>
                <a:spcPts val="0"/>
              </a:spcBef>
              <a:buNone/>
            </a:pPr>
            <a:endParaRPr/>
          </a:p>
          <a:p>
            <a:pPr lvl="0" rtl="0">
              <a:spcBef>
                <a:spcPts val="0"/>
              </a:spcBef>
              <a:buNone/>
            </a:pPr>
            <a:r>
              <a:rPr lang="en"/>
              <a:t>NOTE: “Done-ness” and legal status are described in the following slides.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 name="Shape 13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Shape 342"/>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43" name="Shape 34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Consider the aphorism, “the perfect is the enemy of the good.” An organization might never be ready to preserve a digital collection if it decides to wait until it or the environment in which it will be stored is perfect: completing the project well / preserving the collection is made impossible by striving for total completeness. </a:t>
            </a:r>
          </a:p>
          <a:p>
            <a:pPr lvl="0">
              <a:spcBef>
                <a:spcPts val="0"/>
              </a:spcBef>
              <a:buNone/>
            </a:pPr>
            <a:endParaRPr/>
          </a:p>
          <a:p>
            <a:pPr lvl="0">
              <a:spcBef>
                <a:spcPts val="0"/>
              </a:spcBef>
              <a:buNone/>
            </a:pPr>
            <a:r>
              <a:rPr lang="en"/>
              <a:t>In the digital preservation world some preservation action is always better than inaction.</a:t>
            </a:r>
          </a:p>
          <a:p>
            <a:pPr lvl="0">
              <a:spcBef>
                <a:spcPts val="0"/>
              </a:spcBef>
              <a:buNone/>
            </a:pPr>
            <a:endParaRPr/>
          </a:p>
          <a:p>
            <a:pPr lvl="0" rtl="0">
              <a:spcBef>
                <a:spcPts val="0"/>
              </a:spcBef>
              <a:buNone/>
            </a:pPr>
            <a:r>
              <a:rPr lang="en"/>
              <a:t>Reference: de Jong, Annemieke. </a:t>
            </a:r>
            <a:r>
              <a:rPr lang="en" i="1"/>
              <a:t>Digital Preservation Sound and Vision: Policy, Standards and Procedures</a:t>
            </a:r>
            <a:r>
              <a:rPr lang="en"/>
              <a:t>. Netherlands Institute for Sound and Vision, 2016. http://publications.beeldengeluid.nl/pub/388</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Shape 35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1" name="Shape 35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See these resources for more information: </a:t>
            </a:r>
          </a:p>
          <a:p>
            <a:pPr lvl="0">
              <a:spcBef>
                <a:spcPts val="0"/>
              </a:spcBef>
              <a:buNone/>
            </a:pPr>
            <a:r>
              <a:rPr lang="en"/>
              <a:t>Hirtle, Peter. </a:t>
            </a:r>
            <a:r>
              <a:rPr lang="en" i="1"/>
              <a:t>Digital preservation and copyright. </a:t>
            </a:r>
            <a:r>
              <a:rPr lang="en"/>
              <a:t>Copyright &amp; Fair Use, Stanford University Libraries, 2003. </a:t>
            </a:r>
            <a:r>
              <a:rPr lang="en" u="sng">
                <a:solidFill>
                  <a:schemeClr val="hlink"/>
                </a:solidFill>
                <a:hlinkClick r:id="rId3"/>
              </a:rPr>
              <a:t>http://fairuse.stanford.edu/2003/11/10/digital_preservation_and_copyr/</a:t>
            </a:r>
          </a:p>
          <a:p>
            <a:pPr lvl="0">
              <a:spcBef>
                <a:spcPts val="0"/>
              </a:spcBef>
              <a:buNone/>
            </a:pPr>
            <a:endParaRPr/>
          </a:p>
          <a:p>
            <a:pPr lvl="0">
              <a:spcBef>
                <a:spcPts val="0"/>
              </a:spcBef>
              <a:buNone/>
            </a:pPr>
            <a:r>
              <a:rPr lang="en"/>
              <a:t>Besser, Howard. </a:t>
            </a:r>
            <a:r>
              <a:rPr lang="en" i="1"/>
              <a:t>Copyright and Digital Preservation. </a:t>
            </a:r>
            <a:r>
              <a:rPr lang="en"/>
              <a:t>NYU course, 2005. </a:t>
            </a:r>
            <a:r>
              <a:rPr lang="en" u="sng">
                <a:solidFill>
                  <a:srgbClr val="1155CC"/>
                </a:solidFill>
                <a:hlinkClick r:id="rId4"/>
              </a:rPr>
              <a:t>https://www.nyu.edu/tisch/preservation/program/05spring/digital-copyright.html</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Shape 3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9" name="Shape 35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See these resources for more information: </a:t>
            </a:r>
          </a:p>
          <a:p>
            <a:pPr lvl="0">
              <a:spcBef>
                <a:spcPts val="0"/>
              </a:spcBef>
              <a:buNone/>
            </a:pPr>
            <a:r>
              <a:rPr lang="en"/>
              <a:t>Hirtle, Peter. </a:t>
            </a:r>
            <a:r>
              <a:rPr lang="en" i="1"/>
              <a:t>Digital preservation and copyright. </a:t>
            </a:r>
            <a:r>
              <a:rPr lang="en"/>
              <a:t>Copyright &amp; Fair Use, Stanford University Libraries, 2003. </a:t>
            </a:r>
            <a:r>
              <a:rPr lang="en" u="sng">
                <a:solidFill>
                  <a:schemeClr val="accent5"/>
                </a:solidFill>
                <a:hlinkClick r:id="rId3"/>
              </a:rPr>
              <a:t>http://fairuse.stanford.edu/2003/11/10/digital_preservation_and_copyr/</a:t>
            </a:r>
          </a:p>
          <a:p>
            <a:pPr lvl="0">
              <a:spcBef>
                <a:spcPts val="0"/>
              </a:spcBef>
              <a:buNone/>
            </a:pPr>
            <a:endParaRPr/>
          </a:p>
          <a:p>
            <a:pPr lvl="0">
              <a:spcBef>
                <a:spcPts val="0"/>
              </a:spcBef>
              <a:buNone/>
            </a:pPr>
            <a:r>
              <a:rPr lang="en"/>
              <a:t>Besser, Howard. </a:t>
            </a:r>
            <a:r>
              <a:rPr lang="en" i="1"/>
              <a:t>Copyright and Digital Preservation. </a:t>
            </a:r>
            <a:r>
              <a:rPr lang="en"/>
              <a:t>NYU course, 2005. </a:t>
            </a:r>
            <a:r>
              <a:rPr lang="en" u="sng">
                <a:solidFill>
                  <a:srgbClr val="1155CC"/>
                </a:solidFill>
                <a:hlinkClick r:id="rId4"/>
              </a:rPr>
              <a:t>https://www.nyu.edu/tisch/preservation/program/05spring/digital-copyright.html</a:t>
            </a:r>
          </a:p>
          <a:p>
            <a:pPr lvl="0" rtl="0">
              <a:spcBef>
                <a:spcPts val="0"/>
              </a:spcBef>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Shape 366"/>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67" name="Shape 36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See these resources for more information: </a:t>
            </a:r>
          </a:p>
          <a:p>
            <a:pPr lvl="0" rtl="0">
              <a:spcBef>
                <a:spcPts val="0"/>
              </a:spcBef>
              <a:buNone/>
            </a:pPr>
            <a:r>
              <a:rPr lang="en"/>
              <a:t>Hirtle, Peter. </a:t>
            </a:r>
            <a:r>
              <a:rPr lang="en" i="1"/>
              <a:t>Digital preservation and copyright. </a:t>
            </a:r>
            <a:r>
              <a:rPr lang="en"/>
              <a:t>Copyright &amp; Fair Use, Stanford University Libraries, 2003. </a:t>
            </a:r>
            <a:r>
              <a:rPr lang="en" u="sng">
                <a:solidFill>
                  <a:schemeClr val="accent5"/>
                </a:solidFill>
                <a:hlinkClick r:id="rId3"/>
              </a:rPr>
              <a:t>http://fairuse.stanford.edu/2003/11/10/digital_preservation_and_copyr/</a:t>
            </a:r>
          </a:p>
          <a:p>
            <a:pPr lvl="0" rtl="0">
              <a:spcBef>
                <a:spcPts val="0"/>
              </a:spcBef>
              <a:buNone/>
            </a:pPr>
            <a:endParaRPr/>
          </a:p>
          <a:p>
            <a:pPr lvl="0" rtl="0">
              <a:spcBef>
                <a:spcPts val="0"/>
              </a:spcBef>
              <a:buNone/>
            </a:pPr>
            <a:r>
              <a:rPr lang="en"/>
              <a:t>Besser, Howard. </a:t>
            </a:r>
            <a:r>
              <a:rPr lang="en" i="1"/>
              <a:t>Copyright and Digital Preservation. </a:t>
            </a:r>
            <a:r>
              <a:rPr lang="en"/>
              <a:t>NYU course, 2005. </a:t>
            </a:r>
            <a:r>
              <a:rPr lang="en" u="sng">
                <a:solidFill>
                  <a:srgbClr val="1155CC"/>
                </a:solidFill>
                <a:hlinkClick r:id="rId4"/>
              </a:rPr>
              <a:t>https://www.nyu.edu/tisch/preservation/program/05spring/digital-copyright.html</a:t>
            </a:r>
          </a:p>
          <a:p>
            <a:pPr lvl="0" rtl="0">
              <a:spcBef>
                <a:spcPts val="0"/>
              </a:spcBef>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Shape 374"/>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5" name="Shape 37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solidFill>
                  <a:srgbClr val="333333"/>
                </a:solidFill>
                <a:highlight>
                  <a:srgbClr val="FFFFFF"/>
                </a:highlight>
              </a:rPr>
              <a:t>Adapted from: Can I Use That? Fair Use in Everyday Life: A Workshop from the University of Minnesota Libraries. </a:t>
            </a:r>
            <a:r>
              <a:rPr lang="en">
                <a:solidFill>
                  <a:srgbClr val="005FA9"/>
                </a:solidFill>
                <a:highlight>
                  <a:srgbClr val="FFFFFF"/>
                </a:highlight>
                <a:hlinkClick r:id="rId3"/>
              </a:rPr>
              <a:t>https://netfiles.umn.edu/users/nasims/Share/FairUseforFacultyRev10_2011.pdf</a:t>
            </a:r>
            <a:r>
              <a:rPr lang="en">
                <a:solidFill>
                  <a:srgbClr val="333333"/>
                </a:solidFill>
                <a:highlight>
                  <a:srgbClr val="FFFFFF"/>
                </a:highlight>
              </a:rPr>
              <a:t> (Creative Commons License CC-BY-NC</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u="sng">
                <a:solidFill>
                  <a:schemeClr val="hlink"/>
                </a:solidFill>
                <a:hlinkClick r:id="rId3"/>
              </a:rPr>
              <a:t>Campbell v. Acuff-Rose Music</a:t>
            </a:r>
            <a:r>
              <a:rPr lang="en"/>
              <a:t> 510 U.S. 569 (1994). https://www.law.cornell.edu/copyright/cases/510_US_569.htm</a:t>
            </a:r>
          </a:p>
          <a:p>
            <a:pPr lvl="0">
              <a:spcBef>
                <a:spcPts val="0"/>
              </a:spcBef>
              <a:buNone/>
            </a:pPr>
            <a:endParaRPr/>
          </a:p>
          <a:p>
            <a:pPr lvl="0">
              <a:spcBef>
                <a:spcPts val="0"/>
              </a:spcBef>
              <a:buNone/>
            </a:pPr>
            <a:r>
              <a:rPr lang="en"/>
              <a:t>See these resources for more information: </a:t>
            </a:r>
          </a:p>
          <a:p>
            <a:pPr lvl="0">
              <a:spcBef>
                <a:spcPts val="0"/>
              </a:spcBef>
              <a:buNone/>
            </a:pPr>
            <a:r>
              <a:rPr lang="en"/>
              <a:t>Hirtle, Peter. </a:t>
            </a:r>
            <a:r>
              <a:rPr lang="en" i="1"/>
              <a:t>Digital preservation and copyright. </a:t>
            </a:r>
            <a:r>
              <a:rPr lang="en"/>
              <a:t>Copyright &amp; Fair Use, Stanford University Libraries, 2003. </a:t>
            </a:r>
            <a:r>
              <a:rPr lang="en" u="sng">
                <a:solidFill>
                  <a:schemeClr val="accent5"/>
                </a:solidFill>
                <a:hlinkClick r:id="rId4"/>
              </a:rPr>
              <a:t>http://fairuse.stanford.edu/2003/11/10/digital_preservation_and_copyr/</a:t>
            </a:r>
          </a:p>
          <a:p>
            <a:pPr lvl="0">
              <a:spcBef>
                <a:spcPts val="0"/>
              </a:spcBef>
              <a:buNone/>
            </a:pPr>
            <a:endParaRPr/>
          </a:p>
          <a:p>
            <a:pPr lvl="0">
              <a:spcBef>
                <a:spcPts val="0"/>
              </a:spcBef>
              <a:buNone/>
            </a:pPr>
            <a:r>
              <a:rPr lang="en"/>
              <a:t>Besser, Howard. </a:t>
            </a:r>
            <a:r>
              <a:rPr lang="en" i="1"/>
              <a:t>Copyright and Digital Preservation. </a:t>
            </a:r>
            <a:r>
              <a:rPr lang="en"/>
              <a:t>NYU course, 2005. </a:t>
            </a:r>
            <a:r>
              <a:rPr lang="en" u="sng">
                <a:solidFill>
                  <a:srgbClr val="1155CC"/>
                </a:solidFill>
                <a:hlinkClick r:id="rId5"/>
              </a:rPr>
              <a:t>https://www.nyu.edu/tisch/preservation/program/05spring/digital-copyright.html</a:t>
            </a:r>
          </a:p>
          <a:p>
            <a:pPr lvl="0" rtl="0">
              <a:spcBef>
                <a:spcPts val="0"/>
              </a:spcBef>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Shape 389"/>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0" name="Shape 39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Robert Oakley, </a:t>
            </a:r>
            <a:r>
              <a:rPr lang="en" i="1"/>
              <a:t>Copyright and Preservation: A Serious Problem in Need of a Thoughtful Solution.</a:t>
            </a:r>
            <a:r>
              <a:rPr lang="en"/>
              <a:t> Washington, D.C.: Council on Library and Information Resources, September 1990. </a:t>
            </a:r>
            <a:r>
              <a:rPr lang="en" u="sng">
                <a:solidFill>
                  <a:schemeClr val="hlink"/>
                </a:solidFill>
                <a:hlinkClick r:id="rId3"/>
              </a:rPr>
              <a:t>http://www.clir.org/pubs/abstract/pub11.html</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6"/>
        <p:cNvGrpSpPr/>
        <p:nvPr/>
      </p:nvGrpSpPr>
      <p:grpSpPr>
        <a:xfrm>
          <a:off x="0" y="0"/>
          <a:ext cx="0" cy="0"/>
          <a:chOff x="0" y="0"/>
          <a:chExt cx="0" cy="0"/>
        </a:xfrm>
      </p:grpSpPr>
      <p:sp>
        <p:nvSpPr>
          <p:cNvPr id="397" name="Shape 397"/>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8" name="Shape 39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Hirtle, Peter. </a:t>
            </a:r>
            <a:r>
              <a:rPr lang="en" i="1"/>
              <a:t>Digital preservation and copyright. </a:t>
            </a:r>
            <a:r>
              <a:rPr lang="en"/>
              <a:t>Copyright &amp; Fair Use, Stanford University Libraries, 2003. </a:t>
            </a:r>
            <a:r>
              <a:rPr lang="en" u="sng">
                <a:solidFill>
                  <a:schemeClr val="accent5"/>
                </a:solidFill>
                <a:hlinkClick r:id="rId3"/>
              </a:rPr>
              <a:t>http://fairuse.stanford.edu/2003/11/10/digital_preservation_and_copyr/</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06" name="Shape 40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Shape 41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14" name="Shape 41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2" name="Shape 14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0"/>
        <p:cNvGrpSpPr/>
        <p:nvPr/>
      </p:nvGrpSpPr>
      <p:grpSpPr>
        <a:xfrm>
          <a:off x="0" y="0"/>
          <a:ext cx="0" cy="0"/>
          <a:chOff x="0" y="0"/>
          <a:chExt cx="0" cy="0"/>
        </a:xfrm>
      </p:grpSpPr>
      <p:sp>
        <p:nvSpPr>
          <p:cNvPr id="421" name="Shape 42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22" name="Shape 42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Scoring is wholly dependent on each institution’s approach. This is only meant to illustrate what criteria, response, and scores might look like. </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9"/>
        <p:cNvGrpSpPr/>
        <p:nvPr/>
      </p:nvGrpSpPr>
      <p:grpSpPr>
        <a:xfrm>
          <a:off x="0" y="0"/>
          <a:ext cx="0" cy="0"/>
          <a:chOff x="0" y="0"/>
          <a:chExt cx="0" cy="0"/>
        </a:xfrm>
      </p:grpSpPr>
      <p:sp>
        <p:nvSpPr>
          <p:cNvPr id="430" name="Shape 430"/>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1" name="Shape 43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7"/>
        <p:cNvGrpSpPr/>
        <p:nvPr/>
      </p:nvGrpSpPr>
      <p:grpSpPr>
        <a:xfrm>
          <a:off x="0" y="0"/>
          <a:ext cx="0" cy="0"/>
          <a:chOff x="0" y="0"/>
          <a:chExt cx="0" cy="0"/>
        </a:xfrm>
      </p:grpSpPr>
      <p:sp>
        <p:nvSpPr>
          <p:cNvPr id="438" name="Shape 438"/>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9" name="Shape 43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5"/>
        <p:cNvGrpSpPr/>
        <p:nvPr/>
      </p:nvGrpSpPr>
      <p:grpSpPr>
        <a:xfrm>
          <a:off x="0" y="0"/>
          <a:ext cx="0" cy="0"/>
          <a:chOff x="0" y="0"/>
          <a:chExt cx="0" cy="0"/>
        </a:xfrm>
      </p:grpSpPr>
      <p:sp>
        <p:nvSpPr>
          <p:cNvPr id="446" name="Shape 446"/>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7" name="Shape 44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Shape 454"/>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55" name="Shape 45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Shape 460"/>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61" name="Shape 46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8" name="Shape 14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Policies often scope the type of content the organization has committed to preserving.</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Collections are created and acquired by a variety of individuals and groups beyond the obvious (archivists, digital collections / digitization librarians). Consider what is happening in other departments throughout the library and beyond, and involve those individuals in the identification process.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4" name="Shape 1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“Digital content” here could be defined as assets and their metadata.</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2" name="Shape 17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0" name="Shape 18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Module Title Slide">
    <p:bg>
      <p:bgPr>
        <a:solidFill>
          <a:srgbClr val="0B5394"/>
        </a:solidFill>
        <a:effectLst/>
      </p:bgPr>
    </p:bg>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992766"/>
            <a:ext cx="8520600" cy="27369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3778833"/>
            <a:ext cx="8520600" cy="1056900"/>
          </a:xfrm>
          <a:prstGeom prst="rect">
            <a:avLst/>
          </a:prstGeom>
        </p:spPr>
        <p:txBody>
          <a:bodyPr lIns="91425" tIns="91425" rIns="91425" bIns="91425" anchor="t" anchorCtr="0"/>
          <a:lstStyle>
            <a:lvl1pPr lvl="0" algn="ctr">
              <a:lnSpc>
                <a:spcPct val="100000"/>
              </a:lnSpc>
              <a:spcBef>
                <a:spcPts val="0"/>
              </a:spcBef>
              <a:spcAft>
                <a:spcPts val="0"/>
              </a:spcAft>
              <a:buClr>
                <a:srgbClr val="CCCCCC"/>
              </a:buClr>
              <a:buSzPct val="100000"/>
              <a:buNone/>
              <a:defRPr sz="2800">
                <a:solidFill>
                  <a:srgbClr val="CCCCCC"/>
                </a:solidFill>
              </a:defRPr>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3"/>
        <p:cNvGrpSpPr/>
        <p:nvPr/>
      </p:nvGrpSpPr>
      <p:grpSpPr>
        <a:xfrm>
          <a:off x="0" y="0"/>
          <a:ext cx="0" cy="0"/>
          <a:chOff x="0" y="0"/>
          <a:chExt cx="0" cy="0"/>
        </a:xfrm>
      </p:grpSpPr>
      <p:sp>
        <p:nvSpPr>
          <p:cNvPr id="44" name="Shape 44"/>
          <p:cNvSpPr/>
          <p:nvPr/>
        </p:nvSpPr>
        <p:spPr>
          <a:xfrm>
            <a:off x="4572000" y="33"/>
            <a:ext cx="4572000" cy="68580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45" name="Shape 45"/>
          <p:cNvSpPr txBox="1">
            <a:spLocks noGrp="1"/>
          </p:cNvSpPr>
          <p:nvPr>
            <p:ph type="title"/>
          </p:nvPr>
        </p:nvSpPr>
        <p:spPr>
          <a:xfrm>
            <a:off x="265500" y="1644233"/>
            <a:ext cx="4045200" cy="19764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6" name="Shape 46"/>
          <p:cNvSpPr txBox="1">
            <a:spLocks noGrp="1"/>
          </p:cNvSpPr>
          <p:nvPr>
            <p:ph type="subTitle" idx="1"/>
          </p:nvPr>
        </p:nvSpPr>
        <p:spPr>
          <a:xfrm>
            <a:off x="265500" y="3737433"/>
            <a:ext cx="4045200" cy="16467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7" name="Shape 47"/>
          <p:cNvSpPr txBox="1">
            <a:spLocks noGrp="1"/>
          </p:cNvSpPr>
          <p:nvPr>
            <p:ph type="body" idx="2"/>
          </p:nvPr>
        </p:nvSpPr>
        <p:spPr>
          <a:xfrm>
            <a:off x="4939500" y="965600"/>
            <a:ext cx="3837000" cy="4926900"/>
          </a:xfrm>
          <a:prstGeom prst="rect">
            <a:avLst/>
          </a:prstGeom>
        </p:spPr>
        <p:txBody>
          <a:bodyPr lIns="91425" tIns="91425" rIns="91425" bIns="91425" anchor="ctr" anchorCtr="0"/>
          <a:lstStyle>
            <a:lvl1pPr lvl="0">
              <a:spcBef>
                <a:spcPts val="0"/>
              </a:spcBef>
              <a:buClr>
                <a:schemeClr val="dk1"/>
              </a:buClr>
              <a:defRPr>
                <a:solidFill>
                  <a:schemeClr val="dk1"/>
                </a:solidFill>
              </a:defRPr>
            </a:lvl1pPr>
            <a:lvl2pPr lvl="1">
              <a:spcBef>
                <a:spcPts val="0"/>
              </a:spcBef>
              <a:buClr>
                <a:schemeClr val="dk1"/>
              </a:buClr>
              <a:defRPr>
                <a:solidFill>
                  <a:schemeClr val="dk1"/>
                </a:solidFill>
              </a:defRPr>
            </a:lvl2pPr>
            <a:lvl3pPr lvl="2">
              <a:spcBef>
                <a:spcPts val="0"/>
              </a:spcBef>
              <a:buClr>
                <a:schemeClr val="dk1"/>
              </a:buClr>
              <a:defRPr>
                <a:solidFill>
                  <a:schemeClr val="dk1"/>
                </a:solidFill>
              </a:defRPr>
            </a:lvl3pPr>
            <a:lvl4pPr lvl="3">
              <a:spcBef>
                <a:spcPts val="0"/>
              </a:spcBef>
              <a:buClr>
                <a:schemeClr val="dk1"/>
              </a:buClr>
              <a:defRPr>
                <a:solidFill>
                  <a:schemeClr val="dk1"/>
                </a:solidFill>
              </a:defRPr>
            </a:lvl4pPr>
            <a:lvl5pPr lvl="4">
              <a:spcBef>
                <a:spcPts val="0"/>
              </a:spcBef>
              <a:buClr>
                <a:schemeClr val="dk1"/>
              </a:buClr>
              <a:defRPr>
                <a:solidFill>
                  <a:schemeClr val="dk1"/>
                </a:solidFill>
              </a:defRPr>
            </a:lvl5pPr>
            <a:lvl6pPr lvl="5">
              <a:spcBef>
                <a:spcPts val="0"/>
              </a:spcBef>
              <a:buClr>
                <a:schemeClr val="dk1"/>
              </a:buClr>
              <a:defRPr>
                <a:solidFill>
                  <a:schemeClr val="dk1"/>
                </a:solidFill>
              </a:defRPr>
            </a:lvl6pPr>
            <a:lvl7pPr lvl="6">
              <a:spcBef>
                <a:spcPts val="0"/>
              </a:spcBef>
              <a:buClr>
                <a:schemeClr val="dk1"/>
              </a:buClr>
              <a:defRPr>
                <a:solidFill>
                  <a:schemeClr val="dk1"/>
                </a:solidFill>
              </a:defRPr>
            </a:lvl7pPr>
            <a:lvl8pPr lvl="7">
              <a:spcBef>
                <a:spcPts val="0"/>
              </a:spcBef>
              <a:buClr>
                <a:schemeClr val="dk1"/>
              </a:buClr>
              <a:defRPr>
                <a:solidFill>
                  <a:schemeClr val="dk1"/>
                </a:solidFill>
              </a:defRPr>
            </a:lvl8pPr>
            <a:lvl9pPr lvl="8">
              <a:spcBef>
                <a:spcPts val="0"/>
              </a:spcBef>
              <a:buClr>
                <a:schemeClr val="dk1"/>
              </a:buClr>
              <a:defRPr>
                <a:solidFill>
                  <a:schemeClr val="dk1"/>
                </a:solidFill>
              </a:defRPr>
            </a:lvl9pPr>
          </a:lstStyle>
          <a:p>
            <a:endParaRPr/>
          </a:p>
        </p:txBody>
      </p:sp>
      <p:sp>
        <p:nvSpPr>
          <p:cNvPr id="48" name="Shape 4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Caption">
    <p:spTree>
      <p:nvGrpSpPr>
        <p:cNvPr id="1" name="Shape 49"/>
        <p:cNvGrpSpPr/>
        <p:nvPr/>
      </p:nvGrpSpPr>
      <p:grpSpPr>
        <a:xfrm>
          <a:off x="0" y="0"/>
          <a:ext cx="0" cy="0"/>
          <a:chOff x="0" y="0"/>
          <a:chExt cx="0" cy="0"/>
        </a:xfrm>
      </p:grpSpPr>
      <p:sp>
        <p:nvSpPr>
          <p:cNvPr id="50" name="Shape 50"/>
          <p:cNvSpPr txBox="1">
            <a:spLocks noGrp="1"/>
          </p:cNvSpPr>
          <p:nvPr>
            <p:ph type="body" idx="1"/>
          </p:nvPr>
        </p:nvSpPr>
        <p:spPr>
          <a:xfrm>
            <a:off x="311700" y="5640766"/>
            <a:ext cx="5998800" cy="8067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51" name="Shape 5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ig number">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311700" y="1474833"/>
            <a:ext cx="8520600" cy="26181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54" name="Shape 54"/>
          <p:cNvSpPr txBox="1">
            <a:spLocks noGrp="1"/>
          </p:cNvSpPr>
          <p:nvPr>
            <p:ph type="body" idx="1"/>
          </p:nvPr>
        </p:nvSpPr>
        <p:spPr>
          <a:xfrm>
            <a:off x="311700" y="4202966"/>
            <a:ext cx="8520600" cy="17343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5" name="Shape 5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6"/>
        <p:cNvGrpSpPr/>
        <p:nvPr/>
      </p:nvGrpSpPr>
      <p:grpSpPr>
        <a:xfrm>
          <a:off x="0" y="0"/>
          <a:ext cx="0" cy="0"/>
          <a:chOff x="0" y="0"/>
          <a:chExt cx="0" cy="0"/>
        </a:xfrm>
      </p:grpSpPr>
      <p:sp>
        <p:nvSpPr>
          <p:cNvPr id="57" name="Shape 5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Module Title Slide">
    <p:bg>
      <p:bgPr>
        <a:solidFill>
          <a:srgbClr val="0B5394"/>
        </a:solidFill>
        <a:effectLst/>
      </p:bgPr>
    </p:bg>
    <p:spTree>
      <p:nvGrpSpPr>
        <p:cNvPr id="1" name="Shape 62"/>
        <p:cNvGrpSpPr/>
        <p:nvPr/>
      </p:nvGrpSpPr>
      <p:grpSpPr>
        <a:xfrm>
          <a:off x="0" y="0"/>
          <a:ext cx="0" cy="0"/>
          <a:chOff x="0" y="0"/>
          <a:chExt cx="0" cy="0"/>
        </a:xfrm>
      </p:grpSpPr>
      <p:sp>
        <p:nvSpPr>
          <p:cNvPr id="63" name="Shape 63"/>
          <p:cNvSpPr txBox="1">
            <a:spLocks noGrp="1"/>
          </p:cNvSpPr>
          <p:nvPr>
            <p:ph type="ctrTitle"/>
          </p:nvPr>
        </p:nvSpPr>
        <p:spPr>
          <a:xfrm>
            <a:off x="311708" y="992766"/>
            <a:ext cx="8520600" cy="2736900"/>
          </a:xfrm>
          <a:prstGeom prst="rect">
            <a:avLst/>
          </a:prstGeom>
        </p:spPr>
        <p:txBody>
          <a:bodyPr lIns="91425" tIns="91425" rIns="91425" bIns="91425" anchor="b" anchorCtr="0"/>
          <a:lstStyle>
            <a:lvl1pPr lvl="0" algn="ctr" rtl="0">
              <a:spcBef>
                <a:spcPts val="0"/>
              </a:spcBef>
              <a:buSzPct val="100000"/>
              <a:defRPr sz="5200"/>
            </a:lvl1pPr>
            <a:lvl2pPr lvl="1" algn="ctr" rtl="0">
              <a:spcBef>
                <a:spcPts val="0"/>
              </a:spcBef>
              <a:buSzPct val="100000"/>
              <a:defRPr sz="5200"/>
            </a:lvl2pPr>
            <a:lvl3pPr lvl="2" algn="ctr" rtl="0">
              <a:spcBef>
                <a:spcPts val="0"/>
              </a:spcBef>
              <a:buSzPct val="100000"/>
              <a:defRPr sz="5200"/>
            </a:lvl3pPr>
            <a:lvl4pPr lvl="3" algn="ctr" rtl="0">
              <a:spcBef>
                <a:spcPts val="0"/>
              </a:spcBef>
              <a:buSzPct val="100000"/>
              <a:defRPr sz="5200"/>
            </a:lvl4pPr>
            <a:lvl5pPr lvl="4" algn="ctr" rtl="0">
              <a:spcBef>
                <a:spcPts val="0"/>
              </a:spcBef>
              <a:buSzPct val="100000"/>
              <a:defRPr sz="5200"/>
            </a:lvl5pPr>
            <a:lvl6pPr lvl="5" algn="ctr" rtl="0">
              <a:spcBef>
                <a:spcPts val="0"/>
              </a:spcBef>
              <a:buSzPct val="100000"/>
              <a:defRPr sz="5200"/>
            </a:lvl6pPr>
            <a:lvl7pPr lvl="6" algn="ctr" rtl="0">
              <a:spcBef>
                <a:spcPts val="0"/>
              </a:spcBef>
              <a:buSzPct val="100000"/>
              <a:defRPr sz="5200"/>
            </a:lvl7pPr>
            <a:lvl8pPr lvl="7" algn="ctr" rtl="0">
              <a:spcBef>
                <a:spcPts val="0"/>
              </a:spcBef>
              <a:buSzPct val="100000"/>
              <a:defRPr sz="5200"/>
            </a:lvl8pPr>
            <a:lvl9pPr lvl="8" algn="ctr" rtl="0">
              <a:spcBef>
                <a:spcPts val="0"/>
              </a:spcBef>
              <a:buSzPct val="100000"/>
              <a:defRPr sz="5200"/>
            </a:lvl9pPr>
          </a:lstStyle>
          <a:p>
            <a:endParaRPr/>
          </a:p>
        </p:txBody>
      </p:sp>
      <p:sp>
        <p:nvSpPr>
          <p:cNvPr id="64" name="Shape 64"/>
          <p:cNvSpPr txBox="1">
            <a:spLocks noGrp="1"/>
          </p:cNvSpPr>
          <p:nvPr>
            <p:ph type="subTitle" idx="1"/>
          </p:nvPr>
        </p:nvSpPr>
        <p:spPr>
          <a:xfrm>
            <a:off x="311700" y="3778833"/>
            <a:ext cx="8520600" cy="1056900"/>
          </a:xfrm>
          <a:prstGeom prst="rect">
            <a:avLst/>
          </a:prstGeom>
        </p:spPr>
        <p:txBody>
          <a:bodyPr lIns="91425" tIns="91425" rIns="91425" bIns="91425" anchor="t" anchorCtr="0"/>
          <a:lstStyle>
            <a:lvl1pPr lvl="0" algn="ctr" rtl="0">
              <a:lnSpc>
                <a:spcPct val="100000"/>
              </a:lnSpc>
              <a:spcBef>
                <a:spcPts val="0"/>
              </a:spcBef>
              <a:spcAft>
                <a:spcPts val="0"/>
              </a:spcAft>
              <a:buClr>
                <a:srgbClr val="CCCCCC"/>
              </a:buClr>
              <a:buSzPct val="100000"/>
              <a:buNone/>
              <a:defRPr sz="2800">
                <a:solidFill>
                  <a:srgbClr val="CCCCCC"/>
                </a:solidFill>
              </a:defRPr>
            </a:lvl1pPr>
            <a:lvl2pPr lvl="1" algn="ctr" rtl="0">
              <a:lnSpc>
                <a:spcPct val="100000"/>
              </a:lnSpc>
              <a:spcBef>
                <a:spcPts val="0"/>
              </a:spcBef>
              <a:spcAft>
                <a:spcPts val="0"/>
              </a:spcAft>
              <a:buSzPct val="100000"/>
              <a:buNone/>
              <a:defRPr sz="2800"/>
            </a:lvl2pPr>
            <a:lvl3pPr lvl="2" algn="ctr" rtl="0">
              <a:lnSpc>
                <a:spcPct val="100000"/>
              </a:lnSpc>
              <a:spcBef>
                <a:spcPts val="0"/>
              </a:spcBef>
              <a:spcAft>
                <a:spcPts val="0"/>
              </a:spcAft>
              <a:buSzPct val="100000"/>
              <a:buNone/>
              <a:defRPr sz="2800"/>
            </a:lvl3pPr>
            <a:lvl4pPr lvl="3" algn="ctr" rtl="0">
              <a:lnSpc>
                <a:spcPct val="100000"/>
              </a:lnSpc>
              <a:spcBef>
                <a:spcPts val="0"/>
              </a:spcBef>
              <a:spcAft>
                <a:spcPts val="0"/>
              </a:spcAft>
              <a:buSzPct val="100000"/>
              <a:buNone/>
              <a:defRPr sz="2800"/>
            </a:lvl4pPr>
            <a:lvl5pPr lvl="4" algn="ctr" rtl="0">
              <a:lnSpc>
                <a:spcPct val="100000"/>
              </a:lnSpc>
              <a:spcBef>
                <a:spcPts val="0"/>
              </a:spcBef>
              <a:spcAft>
                <a:spcPts val="0"/>
              </a:spcAft>
              <a:buSzPct val="100000"/>
              <a:buNone/>
              <a:defRPr sz="2800"/>
            </a:lvl5pPr>
            <a:lvl6pPr lvl="5" algn="ctr" rtl="0">
              <a:lnSpc>
                <a:spcPct val="100000"/>
              </a:lnSpc>
              <a:spcBef>
                <a:spcPts val="0"/>
              </a:spcBef>
              <a:spcAft>
                <a:spcPts val="0"/>
              </a:spcAft>
              <a:buSzPct val="100000"/>
              <a:buNone/>
              <a:defRPr sz="2800"/>
            </a:lvl6pPr>
            <a:lvl7pPr lvl="6" algn="ctr" rtl="0">
              <a:lnSpc>
                <a:spcPct val="100000"/>
              </a:lnSpc>
              <a:spcBef>
                <a:spcPts val="0"/>
              </a:spcBef>
              <a:spcAft>
                <a:spcPts val="0"/>
              </a:spcAft>
              <a:buSzPct val="100000"/>
              <a:buNone/>
              <a:defRPr sz="2800"/>
            </a:lvl7pPr>
            <a:lvl8pPr lvl="7" algn="ctr" rtl="0">
              <a:lnSpc>
                <a:spcPct val="100000"/>
              </a:lnSpc>
              <a:spcBef>
                <a:spcPts val="0"/>
              </a:spcBef>
              <a:spcAft>
                <a:spcPts val="0"/>
              </a:spcAft>
              <a:buSzPct val="100000"/>
              <a:buNone/>
              <a:defRPr sz="2800"/>
            </a:lvl8pPr>
            <a:lvl9pPr lvl="8" algn="ctr" rtl="0">
              <a:lnSpc>
                <a:spcPct val="100000"/>
              </a:lnSpc>
              <a:spcBef>
                <a:spcPts val="0"/>
              </a:spcBef>
              <a:spcAft>
                <a:spcPts val="0"/>
              </a:spcAft>
              <a:buSzPct val="100000"/>
              <a:buNone/>
              <a:defRPr sz="2800"/>
            </a:lvl9pPr>
          </a:lstStyle>
          <a:p>
            <a:endParaRPr/>
          </a:p>
        </p:txBody>
      </p:sp>
      <p:sp>
        <p:nvSpPr>
          <p:cNvPr id="65" name="Shape 6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cSld name="Lesson Slide">
    <p:bg>
      <p:bgPr>
        <a:solidFill>
          <a:srgbClr val="434343"/>
        </a:solidFill>
        <a:effectLst/>
      </p:bgPr>
    </p:bg>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311700" y="2867800"/>
            <a:ext cx="8520600" cy="1122300"/>
          </a:xfrm>
          <a:prstGeom prst="rect">
            <a:avLst/>
          </a:prstGeom>
        </p:spPr>
        <p:txBody>
          <a:bodyPr lIns="91425" tIns="91425" rIns="91425" bIns="91425" anchor="ctr" anchorCtr="0"/>
          <a:lstStyle>
            <a:lvl1pPr lvl="0" algn="ctr" rtl="0">
              <a:spcBef>
                <a:spcPts val="0"/>
              </a:spcBef>
              <a:buSzPct val="100000"/>
              <a:defRPr sz="3600" b="1"/>
            </a:lvl1pPr>
            <a:lvl2pPr lvl="1" algn="ctr" rtl="0">
              <a:spcBef>
                <a:spcPts val="0"/>
              </a:spcBef>
              <a:buSzPct val="100000"/>
              <a:defRPr sz="3600"/>
            </a:lvl2pPr>
            <a:lvl3pPr lvl="2" algn="ctr" rtl="0">
              <a:spcBef>
                <a:spcPts val="0"/>
              </a:spcBef>
              <a:buSzPct val="100000"/>
              <a:defRPr sz="3600"/>
            </a:lvl3pPr>
            <a:lvl4pPr lvl="3" algn="ctr" rtl="0">
              <a:spcBef>
                <a:spcPts val="0"/>
              </a:spcBef>
              <a:buSzPct val="100000"/>
              <a:defRPr sz="3600"/>
            </a:lvl4pPr>
            <a:lvl5pPr lvl="4" algn="ctr" rtl="0">
              <a:spcBef>
                <a:spcPts val="0"/>
              </a:spcBef>
              <a:buSzPct val="100000"/>
              <a:defRPr sz="3600"/>
            </a:lvl5pPr>
            <a:lvl6pPr lvl="5" algn="ctr" rtl="0">
              <a:spcBef>
                <a:spcPts val="0"/>
              </a:spcBef>
              <a:buSzPct val="100000"/>
              <a:defRPr sz="3600"/>
            </a:lvl6pPr>
            <a:lvl7pPr lvl="6" algn="ctr" rtl="0">
              <a:spcBef>
                <a:spcPts val="0"/>
              </a:spcBef>
              <a:buSzPct val="100000"/>
              <a:defRPr sz="3600"/>
            </a:lvl7pPr>
            <a:lvl8pPr lvl="7" algn="ctr" rtl="0">
              <a:spcBef>
                <a:spcPts val="0"/>
              </a:spcBef>
              <a:buSzPct val="100000"/>
              <a:defRPr sz="3600"/>
            </a:lvl8pPr>
            <a:lvl9pPr lvl="8" algn="ctr" rtl="0">
              <a:spcBef>
                <a:spcPts val="0"/>
              </a:spcBef>
              <a:buSzPct val="100000"/>
              <a:defRPr sz="3600"/>
            </a:lvl9pPr>
          </a:lstStyle>
          <a:p>
            <a:endParaRPr/>
          </a:p>
        </p:txBody>
      </p:sp>
      <p:sp>
        <p:nvSpPr>
          <p:cNvPr id="68" name="Shape 6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Topic / Body Slide">
    <p:bg>
      <p:bgPr>
        <a:solidFill>
          <a:srgbClr val="FFFFFF"/>
        </a:solidFill>
        <a:effectLst/>
      </p:bgPr>
    </p:bg>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buClr>
                <a:srgbClr val="434343"/>
              </a:buClr>
              <a:defRPr b="1">
                <a:solidFill>
                  <a:srgbClr val="434343"/>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1" name="Shape 71"/>
          <p:cNvSpPr txBox="1">
            <a:spLocks noGrp="1"/>
          </p:cNvSpPr>
          <p:nvPr>
            <p:ph type="body" idx="1"/>
          </p:nvPr>
        </p:nvSpPr>
        <p:spPr>
          <a:xfrm>
            <a:off x="311700" y="1719325"/>
            <a:ext cx="8520600" cy="4372500"/>
          </a:xfrm>
          <a:prstGeom prst="rect">
            <a:avLst/>
          </a:prstGeom>
        </p:spPr>
        <p:txBody>
          <a:bodyPr lIns="91425" tIns="91425" rIns="91425" bIns="91425" anchor="t" anchorCtr="0"/>
          <a:lstStyle>
            <a:lvl1pPr lvl="0" rtl="0">
              <a:spcBef>
                <a:spcPts val="0"/>
              </a:spcBef>
              <a:buClr>
                <a:srgbClr val="434343"/>
              </a:buClr>
              <a:buSzPct val="100000"/>
              <a:buChar char="●"/>
              <a:defRPr sz="2400">
                <a:solidFill>
                  <a:srgbClr val="434343"/>
                </a:solidFill>
              </a:defRPr>
            </a:lvl1pPr>
            <a:lvl2pPr lvl="1" rtl="0">
              <a:spcBef>
                <a:spcPts val="0"/>
              </a:spcBef>
              <a:buClr>
                <a:srgbClr val="434343"/>
              </a:buClr>
              <a:buSzPct val="100000"/>
              <a:buChar char="○"/>
              <a:defRPr sz="2200">
                <a:solidFill>
                  <a:srgbClr val="434343"/>
                </a:solidFill>
              </a:defRPr>
            </a:lvl2pPr>
            <a:lvl3pPr lvl="2" rtl="0">
              <a:spcBef>
                <a:spcPts val="0"/>
              </a:spcBef>
              <a:buClr>
                <a:srgbClr val="434343"/>
              </a:buClr>
              <a:buSzPct val="100000"/>
              <a:buChar char="■"/>
              <a:defRPr sz="2200">
                <a:solidFill>
                  <a:srgbClr val="434343"/>
                </a:solidFill>
              </a:defRPr>
            </a:lvl3pPr>
            <a:lvl4pPr lvl="3" rtl="0">
              <a:spcBef>
                <a:spcPts val="0"/>
              </a:spcBef>
              <a:buClr>
                <a:srgbClr val="434343"/>
              </a:buClr>
              <a:buSzPct val="100000"/>
              <a:buChar char="●"/>
              <a:defRPr sz="2200">
                <a:solidFill>
                  <a:srgbClr val="434343"/>
                </a:solidFill>
              </a:defRPr>
            </a:lvl4pPr>
            <a:lvl5pPr lvl="4" rtl="0">
              <a:spcBef>
                <a:spcPts val="0"/>
              </a:spcBef>
              <a:buClr>
                <a:srgbClr val="434343"/>
              </a:buClr>
              <a:buSzPct val="100000"/>
              <a:buChar char="○"/>
              <a:defRPr sz="2200">
                <a:solidFill>
                  <a:srgbClr val="434343"/>
                </a:solidFill>
              </a:defRPr>
            </a:lvl5pPr>
            <a:lvl6pPr lvl="5" rtl="0">
              <a:spcBef>
                <a:spcPts val="0"/>
              </a:spcBef>
              <a:buClr>
                <a:srgbClr val="434343"/>
              </a:buClr>
              <a:buSzPct val="100000"/>
              <a:buChar char="■"/>
              <a:defRPr sz="2000">
                <a:solidFill>
                  <a:srgbClr val="434343"/>
                </a:solidFill>
              </a:defRPr>
            </a:lvl6pPr>
            <a:lvl7pPr lvl="6" rtl="0">
              <a:spcBef>
                <a:spcPts val="0"/>
              </a:spcBef>
              <a:buClr>
                <a:srgbClr val="434343"/>
              </a:buClr>
              <a:buSzPct val="100000"/>
              <a:buChar char="●"/>
              <a:defRPr sz="2000">
                <a:solidFill>
                  <a:srgbClr val="434343"/>
                </a:solidFill>
              </a:defRPr>
            </a:lvl7pPr>
            <a:lvl8pPr lvl="7" rtl="0">
              <a:spcBef>
                <a:spcPts val="0"/>
              </a:spcBef>
              <a:buClr>
                <a:srgbClr val="434343"/>
              </a:buClr>
              <a:buSzPct val="100000"/>
              <a:buChar char="○"/>
              <a:defRPr sz="2000">
                <a:solidFill>
                  <a:srgbClr val="434343"/>
                </a:solidFill>
              </a:defRPr>
            </a:lvl8pPr>
            <a:lvl9pPr lvl="8" rtl="0">
              <a:spcBef>
                <a:spcPts val="0"/>
              </a:spcBef>
              <a:buClr>
                <a:srgbClr val="434343"/>
              </a:buClr>
              <a:buSzPct val="100000"/>
              <a:buChar char="■"/>
              <a:defRPr sz="2000">
                <a:solidFill>
                  <a:srgbClr val="434343"/>
                </a:solidFill>
              </a:defRPr>
            </a:lvl9pPr>
          </a:lstStyle>
          <a:p>
            <a:endParaRPr/>
          </a:p>
        </p:txBody>
      </p:sp>
      <p:sp>
        <p:nvSpPr>
          <p:cNvPr id="72" name="Shape 7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3D85C6"/>
                </a:solidFill>
              </a:rPr>
              <a:t>‹#›</a:t>
            </a:fld>
            <a:endParaRPr lang="en">
              <a:solidFill>
                <a:srgbClr val="3D85C6"/>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Exercise Slide">
    <p:bg>
      <p:bgPr>
        <a:solidFill>
          <a:srgbClr val="6AA84F"/>
        </a:solidFill>
        <a:effectLst/>
      </p:bgPr>
    </p:bg>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buClr>
                <a:srgbClr val="FFFFFF"/>
              </a:buClr>
              <a:defRPr b="1">
                <a:solidFill>
                  <a:srgbClr val="FFFFFF"/>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5" name="Shape 75"/>
          <p:cNvSpPr txBox="1">
            <a:spLocks noGrp="1"/>
          </p:cNvSpPr>
          <p:nvPr>
            <p:ph type="body" idx="1"/>
          </p:nvPr>
        </p:nvSpPr>
        <p:spPr>
          <a:xfrm>
            <a:off x="311700" y="2003200"/>
            <a:ext cx="8520600" cy="4088700"/>
          </a:xfrm>
          <a:prstGeom prst="rect">
            <a:avLst/>
          </a:prstGeom>
        </p:spPr>
        <p:txBody>
          <a:bodyPr lIns="91425" tIns="91425" rIns="91425" bIns="91425" anchor="t" anchorCtr="0"/>
          <a:lstStyle>
            <a:lvl1pPr lvl="0" rtl="0">
              <a:spcBef>
                <a:spcPts val="0"/>
              </a:spcBef>
              <a:buClr>
                <a:srgbClr val="FFFFFF"/>
              </a:buClr>
              <a:buSzPct val="100000"/>
              <a:buChar char="●"/>
              <a:defRPr sz="2400">
                <a:solidFill>
                  <a:srgbClr val="FFFFFF"/>
                </a:solidFill>
              </a:defRPr>
            </a:lvl1pPr>
            <a:lvl2pPr lvl="1" rtl="0">
              <a:spcBef>
                <a:spcPts val="0"/>
              </a:spcBef>
              <a:buClr>
                <a:srgbClr val="FFFFFF"/>
              </a:buClr>
              <a:buSzPct val="100000"/>
              <a:buChar char="○"/>
              <a:defRPr sz="2400">
                <a:solidFill>
                  <a:srgbClr val="FFFFFF"/>
                </a:solidFill>
              </a:defRPr>
            </a:lvl2pPr>
            <a:lvl3pPr lvl="2" rtl="0">
              <a:spcBef>
                <a:spcPts val="0"/>
              </a:spcBef>
              <a:buClr>
                <a:srgbClr val="FFFFFF"/>
              </a:buClr>
              <a:buChar char="■"/>
              <a:defRPr>
                <a:solidFill>
                  <a:srgbClr val="FFFFFF"/>
                </a:solidFill>
              </a:defRPr>
            </a:lvl3pPr>
            <a:lvl4pPr lvl="3" rtl="0">
              <a:spcBef>
                <a:spcPts val="0"/>
              </a:spcBef>
              <a:buClr>
                <a:srgbClr val="FFFFFF"/>
              </a:buClr>
              <a:buChar char="●"/>
              <a:defRPr>
                <a:solidFill>
                  <a:srgbClr val="FFFFFF"/>
                </a:solidFill>
              </a:defRPr>
            </a:lvl4pPr>
            <a:lvl5pPr lvl="4" rtl="0">
              <a:spcBef>
                <a:spcPts val="0"/>
              </a:spcBef>
              <a:buClr>
                <a:srgbClr val="FFFFFF"/>
              </a:buClr>
              <a:buChar char="○"/>
              <a:defRPr>
                <a:solidFill>
                  <a:srgbClr val="FFFFFF"/>
                </a:solidFill>
              </a:defRPr>
            </a:lvl5pPr>
            <a:lvl6pPr lvl="5" rtl="0">
              <a:spcBef>
                <a:spcPts val="0"/>
              </a:spcBef>
              <a:buClr>
                <a:srgbClr val="FFFFFF"/>
              </a:buClr>
              <a:buChar char="■"/>
              <a:defRPr>
                <a:solidFill>
                  <a:srgbClr val="FFFFFF"/>
                </a:solidFill>
              </a:defRPr>
            </a:lvl6pPr>
            <a:lvl7pPr lvl="6" rtl="0">
              <a:spcBef>
                <a:spcPts val="0"/>
              </a:spcBef>
              <a:buClr>
                <a:srgbClr val="FFFFFF"/>
              </a:buClr>
              <a:buChar char="●"/>
              <a:defRPr>
                <a:solidFill>
                  <a:srgbClr val="FFFFFF"/>
                </a:solidFill>
              </a:defRPr>
            </a:lvl7pPr>
            <a:lvl8pPr lvl="7" rtl="0">
              <a:spcBef>
                <a:spcPts val="0"/>
              </a:spcBef>
              <a:buClr>
                <a:srgbClr val="FFFFFF"/>
              </a:buClr>
              <a:buChar char="○"/>
              <a:defRPr>
                <a:solidFill>
                  <a:srgbClr val="FFFFFF"/>
                </a:solidFill>
              </a:defRPr>
            </a:lvl8pPr>
            <a:lvl9pPr lvl="8" rtl="0">
              <a:spcBef>
                <a:spcPts val="0"/>
              </a:spcBef>
              <a:buClr>
                <a:srgbClr val="FFFFFF"/>
              </a:buClr>
              <a:buChar char="■"/>
              <a:defRPr>
                <a:solidFill>
                  <a:srgbClr val="FFFFFF"/>
                </a:solidFill>
              </a:defRPr>
            </a:lvl9pPr>
          </a:lstStyle>
          <a:p>
            <a:endParaRPr/>
          </a:p>
        </p:txBody>
      </p:sp>
      <p:sp>
        <p:nvSpPr>
          <p:cNvPr id="76" name="Shape 76"/>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a:t>
            </a:fld>
            <a:endParaRPr lang="en">
              <a:solidFill>
                <a:srgbClr val="FFFFFF"/>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Goals Slide">
    <p:bg>
      <p:bgPr>
        <a:solidFill>
          <a:srgbClr val="434343"/>
        </a:solidFill>
        <a:effectLst/>
      </p:bgPr>
    </p:bg>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buClr>
                <a:srgbClr val="6AA84F"/>
              </a:buClr>
              <a:defRPr b="1">
                <a:solidFill>
                  <a:srgbClr val="6AA84F"/>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9" name="Shape 79"/>
          <p:cNvSpPr txBox="1">
            <a:spLocks noGrp="1"/>
          </p:cNvSpPr>
          <p:nvPr>
            <p:ph type="body" idx="1"/>
          </p:nvPr>
        </p:nvSpPr>
        <p:spPr>
          <a:xfrm>
            <a:off x="311700" y="1536633"/>
            <a:ext cx="8520600" cy="4555200"/>
          </a:xfrm>
          <a:prstGeom prst="rect">
            <a:avLst/>
          </a:prstGeom>
        </p:spPr>
        <p:txBody>
          <a:bodyPr lIns="91425" tIns="91425" rIns="91425" bIns="91425" anchor="t" anchorCtr="0"/>
          <a:lstStyle>
            <a:lvl1pPr lvl="0" rtl="0">
              <a:spcBef>
                <a:spcPts val="0"/>
              </a:spcBef>
              <a:buClr>
                <a:srgbClr val="FFFFFF"/>
              </a:buClr>
              <a:buChar char="●"/>
              <a:defRPr>
                <a:solidFill>
                  <a:srgbClr val="FFFFFF"/>
                </a:solidFill>
              </a:defRPr>
            </a:lvl1pPr>
            <a:lvl2pPr lvl="1" rtl="0">
              <a:spcBef>
                <a:spcPts val="0"/>
              </a:spcBef>
              <a:buClr>
                <a:srgbClr val="FFFFFF"/>
              </a:buClr>
              <a:buChar char="○"/>
              <a:defRPr>
                <a:solidFill>
                  <a:srgbClr val="FFFFFF"/>
                </a:solidFill>
              </a:defRPr>
            </a:lvl2pPr>
            <a:lvl3pPr lvl="2" rtl="0">
              <a:spcBef>
                <a:spcPts val="0"/>
              </a:spcBef>
              <a:buClr>
                <a:srgbClr val="FFFFFF"/>
              </a:buClr>
              <a:buChar char="■"/>
              <a:defRPr>
                <a:solidFill>
                  <a:srgbClr val="FFFFFF"/>
                </a:solidFill>
              </a:defRPr>
            </a:lvl3pPr>
            <a:lvl4pPr lvl="3" rtl="0">
              <a:spcBef>
                <a:spcPts val="0"/>
              </a:spcBef>
              <a:buClr>
                <a:srgbClr val="FFFFFF"/>
              </a:buClr>
              <a:buChar char="●"/>
              <a:defRPr>
                <a:solidFill>
                  <a:srgbClr val="FFFFFF"/>
                </a:solidFill>
              </a:defRPr>
            </a:lvl4pPr>
            <a:lvl5pPr lvl="4" rtl="0">
              <a:spcBef>
                <a:spcPts val="0"/>
              </a:spcBef>
              <a:buClr>
                <a:srgbClr val="FFFFFF"/>
              </a:buClr>
              <a:buChar char="○"/>
              <a:defRPr>
                <a:solidFill>
                  <a:srgbClr val="FFFFFF"/>
                </a:solidFill>
              </a:defRPr>
            </a:lvl5pPr>
            <a:lvl6pPr lvl="5" rtl="0">
              <a:spcBef>
                <a:spcPts val="0"/>
              </a:spcBef>
              <a:buClr>
                <a:srgbClr val="FFFFFF"/>
              </a:buClr>
              <a:buChar char="■"/>
              <a:defRPr>
                <a:solidFill>
                  <a:srgbClr val="FFFFFF"/>
                </a:solidFill>
              </a:defRPr>
            </a:lvl6pPr>
            <a:lvl7pPr lvl="6" rtl="0">
              <a:spcBef>
                <a:spcPts val="0"/>
              </a:spcBef>
              <a:buClr>
                <a:srgbClr val="FFFFFF"/>
              </a:buClr>
              <a:buChar char="●"/>
              <a:defRPr>
                <a:solidFill>
                  <a:srgbClr val="FFFFFF"/>
                </a:solidFill>
              </a:defRPr>
            </a:lvl7pPr>
            <a:lvl8pPr lvl="7" rtl="0">
              <a:spcBef>
                <a:spcPts val="0"/>
              </a:spcBef>
              <a:buClr>
                <a:srgbClr val="FFFFFF"/>
              </a:buClr>
              <a:buChar char="○"/>
              <a:defRPr>
                <a:solidFill>
                  <a:srgbClr val="FFFFFF"/>
                </a:solidFill>
              </a:defRPr>
            </a:lvl8pPr>
            <a:lvl9pPr lvl="8" rtl="0">
              <a:spcBef>
                <a:spcPts val="0"/>
              </a:spcBef>
              <a:buClr>
                <a:srgbClr val="FFFFFF"/>
              </a:buClr>
              <a:buChar char="■"/>
              <a:defRPr>
                <a:solidFill>
                  <a:srgbClr val="FFFFFF"/>
                </a:solidFill>
              </a:defRPr>
            </a:lvl9pPr>
          </a:lstStyle>
          <a:p>
            <a:endParaRPr/>
          </a:p>
        </p:txBody>
      </p:sp>
      <p:sp>
        <p:nvSpPr>
          <p:cNvPr id="80" name="Shape 8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a:t>
            </a:fld>
            <a:endParaRPr lang="en">
              <a:solidFill>
                <a:srgbClr val="FFFFFF"/>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3" name="Shape 83"/>
          <p:cNvSpPr txBox="1">
            <a:spLocks noGrp="1"/>
          </p:cNvSpPr>
          <p:nvPr>
            <p:ph type="body" idx="1"/>
          </p:nvPr>
        </p:nvSpPr>
        <p:spPr>
          <a:xfrm>
            <a:off x="311700" y="1536633"/>
            <a:ext cx="3999900" cy="45552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84" name="Shape 84"/>
          <p:cNvSpPr txBox="1">
            <a:spLocks noGrp="1"/>
          </p:cNvSpPr>
          <p:nvPr>
            <p:ph type="body" idx="2"/>
          </p:nvPr>
        </p:nvSpPr>
        <p:spPr>
          <a:xfrm>
            <a:off x="4832400" y="1536633"/>
            <a:ext cx="3999900" cy="45552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85" name="Shape 8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Lesson Slide">
    <p:bg>
      <p:bgPr>
        <a:solidFill>
          <a:srgbClr val="434343"/>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867800"/>
            <a:ext cx="8520600" cy="1122300"/>
          </a:xfrm>
          <a:prstGeom prst="rect">
            <a:avLst/>
          </a:prstGeom>
        </p:spPr>
        <p:txBody>
          <a:bodyPr lIns="91425" tIns="91425" rIns="91425" bIns="91425" anchor="ctr" anchorCtr="0"/>
          <a:lstStyle>
            <a:lvl1pPr lvl="0" algn="ctr">
              <a:spcBef>
                <a:spcPts val="0"/>
              </a:spcBef>
              <a:buSzPct val="100000"/>
              <a:defRPr sz="3600" b="1"/>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8" name="Shape 8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740800"/>
            <a:ext cx="2808000" cy="1007700"/>
          </a:xfrm>
          <a:prstGeom prst="rect">
            <a:avLst/>
          </a:prstGeom>
        </p:spPr>
        <p:txBody>
          <a:bodyPr lIns="91425" tIns="91425" rIns="91425" bIns="91425" anchor="b" anchorCtr="0"/>
          <a:lstStyle>
            <a:lvl1pPr lvl="0" rtl="0">
              <a:spcBef>
                <a:spcPts val="0"/>
              </a:spcBef>
              <a:buSzPct val="100000"/>
              <a:defRPr sz="2400"/>
            </a:lvl1pPr>
            <a:lvl2pPr lvl="1" rtl="0">
              <a:spcBef>
                <a:spcPts val="0"/>
              </a:spcBef>
              <a:buSzPct val="100000"/>
              <a:defRPr sz="2400"/>
            </a:lvl2pPr>
            <a:lvl3pPr lvl="2" rtl="0">
              <a:spcBef>
                <a:spcPts val="0"/>
              </a:spcBef>
              <a:buSzPct val="100000"/>
              <a:defRPr sz="2400"/>
            </a:lvl3pPr>
            <a:lvl4pPr lvl="3" rtl="0">
              <a:spcBef>
                <a:spcPts val="0"/>
              </a:spcBef>
              <a:buSzPct val="100000"/>
              <a:defRPr sz="2400"/>
            </a:lvl4pPr>
            <a:lvl5pPr lvl="4" rtl="0">
              <a:spcBef>
                <a:spcPts val="0"/>
              </a:spcBef>
              <a:buSzPct val="100000"/>
              <a:defRPr sz="2400"/>
            </a:lvl5pPr>
            <a:lvl6pPr lvl="5" rtl="0">
              <a:spcBef>
                <a:spcPts val="0"/>
              </a:spcBef>
              <a:buSzPct val="100000"/>
              <a:defRPr sz="2400"/>
            </a:lvl6pPr>
            <a:lvl7pPr lvl="6" rtl="0">
              <a:spcBef>
                <a:spcPts val="0"/>
              </a:spcBef>
              <a:buSzPct val="100000"/>
              <a:defRPr sz="2400"/>
            </a:lvl7pPr>
            <a:lvl8pPr lvl="7" rtl="0">
              <a:spcBef>
                <a:spcPts val="0"/>
              </a:spcBef>
              <a:buSzPct val="100000"/>
              <a:defRPr sz="2400"/>
            </a:lvl8pPr>
            <a:lvl9pPr lvl="8" rtl="0">
              <a:spcBef>
                <a:spcPts val="0"/>
              </a:spcBef>
              <a:buSzPct val="100000"/>
              <a:defRPr sz="2400"/>
            </a:lvl9pPr>
          </a:lstStyle>
          <a:p>
            <a:endParaRPr/>
          </a:p>
        </p:txBody>
      </p:sp>
      <p:sp>
        <p:nvSpPr>
          <p:cNvPr id="91" name="Shape 91"/>
          <p:cNvSpPr txBox="1">
            <a:spLocks noGrp="1"/>
          </p:cNvSpPr>
          <p:nvPr>
            <p:ph type="body" idx="1"/>
          </p:nvPr>
        </p:nvSpPr>
        <p:spPr>
          <a:xfrm>
            <a:off x="311700" y="1852800"/>
            <a:ext cx="2808000" cy="4239300"/>
          </a:xfrm>
          <a:prstGeom prst="rect">
            <a:avLst/>
          </a:prstGeom>
        </p:spPr>
        <p:txBody>
          <a:bodyPr lIns="91425" tIns="91425" rIns="91425" bIns="91425" anchor="t" anchorCtr="0"/>
          <a:lstStyle>
            <a:lvl1pPr lvl="0" rtl="0">
              <a:spcBef>
                <a:spcPts val="0"/>
              </a:spcBef>
              <a:buSzPct val="100000"/>
              <a:defRPr sz="12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92" name="Shape 9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Main point">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490250" y="600200"/>
            <a:ext cx="6367800" cy="5454300"/>
          </a:xfrm>
          <a:prstGeom prst="rect">
            <a:avLst/>
          </a:prstGeom>
        </p:spPr>
        <p:txBody>
          <a:bodyPr lIns="91425" tIns="91425" rIns="91425" bIns="91425" anchor="ctr" anchorCtr="0"/>
          <a:lstStyle>
            <a:lvl1pPr lvl="0" rtl="0">
              <a:spcBef>
                <a:spcPts val="0"/>
              </a:spcBef>
              <a:buSzPct val="100000"/>
              <a:defRPr sz="4800"/>
            </a:lvl1pPr>
            <a:lvl2pPr lvl="1" rtl="0">
              <a:spcBef>
                <a:spcPts val="0"/>
              </a:spcBef>
              <a:buSzPct val="100000"/>
              <a:defRPr sz="4800"/>
            </a:lvl2pPr>
            <a:lvl3pPr lvl="2" rtl="0">
              <a:spcBef>
                <a:spcPts val="0"/>
              </a:spcBef>
              <a:buSzPct val="100000"/>
              <a:defRPr sz="4800"/>
            </a:lvl3pPr>
            <a:lvl4pPr lvl="3" rtl="0">
              <a:spcBef>
                <a:spcPts val="0"/>
              </a:spcBef>
              <a:buSzPct val="100000"/>
              <a:defRPr sz="4800"/>
            </a:lvl4pPr>
            <a:lvl5pPr lvl="4" rtl="0">
              <a:spcBef>
                <a:spcPts val="0"/>
              </a:spcBef>
              <a:buSzPct val="100000"/>
              <a:defRPr sz="4800"/>
            </a:lvl5pPr>
            <a:lvl6pPr lvl="5" rtl="0">
              <a:spcBef>
                <a:spcPts val="0"/>
              </a:spcBef>
              <a:buSzPct val="100000"/>
              <a:defRPr sz="4800"/>
            </a:lvl6pPr>
            <a:lvl7pPr lvl="6" rtl="0">
              <a:spcBef>
                <a:spcPts val="0"/>
              </a:spcBef>
              <a:buSzPct val="100000"/>
              <a:defRPr sz="4800"/>
            </a:lvl7pPr>
            <a:lvl8pPr lvl="7" rtl="0">
              <a:spcBef>
                <a:spcPts val="0"/>
              </a:spcBef>
              <a:buSzPct val="100000"/>
              <a:defRPr sz="4800"/>
            </a:lvl8pPr>
            <a:lvl9pPr lvl="8" rtl="0">
              <a:spcBef>
                <a:spcPts val="0"/>
              </a:spcBef>
              <a:buSzPct val="100000"/>
              <a:defRPr sz="4800"/>
            </a:lvl9pPr>
          </a:lstStyle>
          <a:p>
            <a:endParaRPr/>
          </a:p>
        </p:txBody>
      </p:sp>
      <p:sp>
        <p:nvSpPr>
          <p:cNvPr id="95" name="Shape 9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96"/>
        <p:cNvGrpSpPr/>
        <p:nvPr/>
      </p:nvGrpSpPr>
      <p:grpSpPr>
        <a:xfrm>
          <a:off x="0" y="0"/>
          <a:ext cx="0" cy="0"/>
          <a:chOff x="0" y="0"/>
          <a:chExt cx="0" cy="0"/>
        </a:xfrm>
      </p:grpSpPr>
      <p:sp>
        <p:nvSpPr>
          <p:cNvPr id="97" name="Shape 97"/>
          <p:cNvSpPr/>
          <p:nvPr/>
        </p:nvSpPr>
        <p:spPr>
          <a:xfrm>
            <a:off x="4572000" y="33"/>
            <a:ext cx="4572000" cy="68580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98" name="Shape 98"/>
          <p:cNvSpPr txBox="1">
            <a:spLocks noGrp="1"/>
          </p:cNvSpPr>
          <p:nvPr>
            <p:ph type="title"/>
          </p:nvPr>
        </p:nvSpPr>
        <p:spPr>
          <a:xfrm>
            <a:off x="265500" y="1644233"/>
            <a:ext cx="4045200" cy="1976400"/>
          </a:xfrm>
          <a:prstGeom prst="rect">
            <a:avLst/>
          </a:prstGeom>
        </p:spPr>
        <p:txBody>
          <a:bodyPr lIns="91425" tIns="91425" rIns="91425" bIns="91425" anchor="b" anchorCtr="0"/>
          <a:lstStyle>
            <a:lvl1pPr lvl="0" algn="ctr" rtl="0">
              <a:spcBef>
                <a:spcPts val="0"/>
              </a:spcBef>
              <a:buSzPct val="100000"/>
              <a:defRPr sz="4200"/>
            </a:lvl1pPr>
            <a:lvl2pPr lvl="1" algn="ctr" rtl="0">
              <a:spcBef>
                <a:spcPts val="0"/>
              </a:spcBef>
              <a:buSzPct val="100000"/>
              <a:defRPr sz="4200"/>
            </a:lvl2pPr>
            <a:lvl3pPr lvl="2" algn="ctr" rtl="0">
              <a:spcBef>
                <a:spcPts val="0"/>
              </a:spcBef>
              <a:buSzPct val="100000"/>
              <a:defRPr sz="4200"/>
            </a:lvl3pPr>
            <a:lvl4pPr lvl="3" algn="ctr" rtl="0">
              <a:spcBef>
                <a:spcPts val="0"/>
              </a:spcBef>
              <a:buSzPct val="100000"/>
              <a:defRPr sz="4200"/>
            </a:lvl4pPr>
            <a:lvl5pPr lvl="4" algn="ctr" rtl="0">
              <a:spcBef>
                <a:spcPts val="0"/>
              </a:spcBef>
              <a:buSzPct val="100000"/>
              <a:defRPr sz="4200"/>
            </a:lvl5pPr>
            <a:lvl6pPr lvl="5" algn="ctr" rtl="0">
              <a:spcBef>
                <a:spcPts val="0"/>
              </a:spcBef>
              <a:buSzPct val="100000"/>
              <a:defRPr sz="4200"/>
            </a:lvl6pPr>
            <a:lvl7pPr lvl="6" algn="ctr" rtl="0">
              <a:spcBef>
                <a:spcPts val="0"/>
              </a:spcBef>
              <a:buSzPct val="100000"/>
              <a:defRPr sz="4200"/>
            </a:lvl7pPr>
            <a:lvl8pPr lvl="7" algn="ctr" rtl="0">
              <a:spcBef>
                <a:spcPts val="0"/>
              </a:spcBef>
              <a:buSzPct val="100000"/>
              <a:defRPr sz="4200"/>
            </a:lvl8pPr>
            <a:lvl9pPr lvl="8" algn="ctr" rtl="0">
              <a:spcBef>
                <a:spcPts val="0"/>
              </a:spcBef>
              <a:buSzPct val="100000"/>
              <a:defRPr sz="4200"/>
            </a:lvl9pPr>
          </a:lstStyle>
          <a:p>
            <a:endParaRPr/>
          </a:p>
        </p:txBody>
      </p:sp>
      <p:sp>
        <p:nvSpPr>
          <p:cNvPr id="99" name="Shape 99"/>
          <p:cNvSpPr txBox="1">
            <a:spLocks noGrp="1"/>
          </p:cNvSpPr>
          <p:nvPr>
            <p:ph type="subTitle" idx="1"/>
          </p:nvPr>
        </p:nvSpPr>
        <p:spPr>
          <a:xfrm>
            <a:off x="265500" y="3737433"/>
            <a:ext cx="4045200" cy="1646700"/>
          </a:xfrm>
          <a:prstGeom prst="rect">
            <a:avLst/>
          </a:prstGeom>
        </p:spPr>
        <p:txBody>
          <a:bodyPr lIns="91425" tIns="91425" rIns="91425" bIns="91425" anchor="t" anchorCtr="0"/>
          <a:lstStyle>
            <a:lvl1pPr lvl="0" algn="ctr" rtl="0">
              <a:lnSpc>
                <a:spcPct val="100000"/>
              </a:lnSpc>
              <a:spcBef>
                <a:spcPts val="0"/>
              </a:spcBef>
              <a:spcAft>
                <a:spcPts val="0"/>
              </a:spcAft>
              <a:buSzPct val="100000"/>
              <a:buNone/>
              <a:defRPr sz="2100"/>
            </a:lvl1pPr>
            <a:lvl2pPr lvl="1" algn="ctr" rtl="0">
              <a:lnSpc>
                <a:spcPct val="100000"/>
              </a:lnSpc>
              <a:spcBef>
                <a:spcPts val="0"/>
              </a:spcBef>
              <a:spcAft>
                <a:spcPts val="0"/>
              </a:spcAft>
              <a:buSzPct val="100000"/>
              <a:buNone/>
              <a:defRPr sz="2100"/>
            </a:lvl2pPr>
            <a:lvl3pPr lvl="2" algn="ctr" rtl="0">
              <a:lnSpc>
                <a:spcPct val="100000"/>
              </a:lnSpc>
              <a:spcBef>
                <a:spcPts val="0"/>
              </a:spcBef>
              <a:spcAft>
                <a:spcPts val="0"/>
              </a:spcAft>
              <a:buSzPct val="100000"/>
              <a:buNone/>
              <a:defRPr sz="2100"/>
            </a:lvl3pPr>
            <a:lvl4pPr lvl="3" algn="ctr" rtl="0">
              <a:lnSpc>
                <a:spcPct val="100000"/>
              </a:lnSpc>
              <a:spcBef>
                <a:spcPts val="0"/>
              </a:spcBef>
              <a:spcAft>
                <a:spcPts val="0"/>
              </a:spcAft>
              <a:buSzPct val="100000"/>
              <a:buNone/>
              <a:defRPr sz="2100"/>
            </a:lvl4pPr>
            <a:lvl5pPr lvl="4" algn="ctr" rtl="0">
              <a:lnSpc>
                <a:spcPct val="100000"/>
              </a:lnSpc>
              <a:spcBef>
                <a:spcPts val="0"/>
              </a:spcBef>
              <a:spcAft>
                <a:spcPts val="0"/>
              </a:spcAft>
              <a:buSzPct val="100000"/>
              <a:buNone/>
              <a:defRPr sz="2100"/>
            </a:lvl5pPr>
            <a:lvl6pPr lvl="5" algn="ctr" rtl="0">
              <a:lnSpc>
                <a:spcPct val="100000"/>
              </a:lnSpc>
              <a:spcBef>
                <a:spcPts val="0"/>
              </a:spcBef>
              <a:spcAft>
                <a:spcPts val="0"/>
              </a:spcAft>
              <a:buSzPct val="100000"/>
              <a:buNone/>
              <a:defRPr sz="2100"/>
            </a:lvl6pPr>
            <a:lvl7pPr lvl="6" algn="ctr" rtl="0">
              <a:lnSpc>
                <a:spcPct val="100000"/>
              </a:lnSpc>
              <a:spcBef>
                <a:spcPts val="0"/>
              </a:spcBef>
              <a:spcAft>
                <a:spcPts val="0"/>
              </a:spcAft>
              <a:buSzPct val="100000"/>
              <a:buNone/>
              <a:defRPr sz="2100"/>
            </a:lvl7pPr>
            <a:lvl8pPr lvl="7" algn="ctr" rtl="0">
              <a:lnSpc>
                <a:spcPct val="100000"/>
              </a:lnSpc>
              <a:spcBef>
                <a:spcPts val="0"/>
              </a:spcBef>
              <a:spcAft>
                <a:spcPts val="0"/>
              </a:spcAft>
              <a:buSzPct val="100000"/>
              <a:buNone/>
              <a:defRPr sz="2100"/>
            </a:lvl8pPr>
            <a:lvl9pPr lvl="8" algn="ctr" rtl="0">
              <a:lnSpc>
                <a:spcPct val="100000"/>
              </a:lnSpc>
              <a:spcBef>
                <a:spcPts val="0"/>
              </a:spcBef>
              <a:spcAft>
                <a:spcPts val="0"/>
              </a:spcAft>
              <a:buSzPct val="100000"/>
              <a:buNone/>
              <a:defRPr sz="2100"/>
            </a:lvl9pPr>
          </a:lstStyle>
          <a:p>
            <a:endParaRPr/>
          </a:p>
        </p:txBody>
      </p:sp>
      <p:sp>
        <p:nvSpPr>
          <p:cNvPr id="100" name="Shape 100"/>
          <p:cNvSpPr txBox="1">
            <a:spLocks noGrp="1"/>
          </p:cNvSpPr>
          <p:nvPr>
            <p:ph type="body" idx="2"/>
          </p:nvPr>
        </p:nvSpPr>
        <p:spPr>
          <a:xfrm>
            <a:off x="4939500" y="965600"/>
            <a:ext cx="3837000" cy="4926900"/>
          </a:xfrm>
          <a:prstGeom prst="rect">
            <a:avLst/>
          </a:prstGeom>
        </p:spPr>
        <p:txBody>
          <a:bodyPr lIns="91425" tIns="91425" rIns="91425" bIns="91425" anchor="ctr" anchorCtr="0"/>
          <a:lstStyle>
            <a:lvl1pPr lvl="0" rtl="0">
              <a:spcBef>
                <a:spcPts val="0"/>
              </a:spcBef>
              <a:buClr>
                <a:schemeClr val="dk1"/>
              </a:buClr>
              <a:defRPr>
                <a:solidFill>
                  <a:schemeClr val="dk1"/>
                </a:solidFill>
              </a:defRPr>
            </a:lvl1pPr>
            <a:lvl2pPr lvl="1" rtl="0">
              <a:spcBef>
                <a:spcPts val="0"/>
              </a:spcBef>
              <a:buClr>
                <a:schemeClr val="dk1"/>
              </a:buClr>
              <a:defRPr>
                <a:solidFill>
                  <a:schemeClr val="dk1"/>
                </a:solidFill>
              </a:defRPr>
            </a:lvl2pPr>
            <a:lvl3pPr lvl="2" rtl="0">
              <a:spcBef>
                <a:spcPts val="0"/>
              </a:spcBef>
              <a:buClr>
                <a:schemeClr val="dk1"/>
              </a:buClr>
              <a:defRPr>
                <a:solidFill>
                  <a:schemeClr val="dk1"/>
                </a:solidFill>
              </a:defRPr>
            </a:lvl3pPr>
            <a:lvl4pPr lvl="3" rtl="0">
              <a:spcBef>
                <a:spcPts val="0"/>
              </a:spcBef>
              <a:buClr>
                <a:schemeClr val="dk1"/>
              </a:buClr>
              <a:defRPr>
                <a:solidFill>
                  <a:schemeClr val="dk1"/>
                </a:solidFill>
              </a:defRPr>
            </a:lvl4pPr>
            <a:lvl5pPr lvl="4" rtl="0">
              <a:spcBef>
                <a:spcPts val="0"/>
              </a:spcBef>
              <a:buClr>
                <a:schemeClr val="dk1"/>
              </a:buClr>
              <a:defRPr>
                <a:solidFill>
                  <a:schemeClr val="dk1"/>
                </a:solidFill>
              </a:defRPr>
            </a:lvl5pPr>
            <a:lvl6pPr lvl="5" rtl="0">
              <a:spcBef>
                <a:spcPts val="0"/>
              </a:spcBef>
              <a:buClr>
                <a:schemeClr val="dk1"/>
              </a:buClr>
              <a:defRPr>
                <a:solidFill>
                  <a:schemeClr val="dk1"/>
                </a:solidFill>
              </a:defRPr>
            </a:lvl6pPr>
            <a:lvl7pPr lvl="6" rtl="0">
              <a:spcBef>
                <a:spcPts val="0"/>
              </a:spcBef>
              <a:buClr>
                <a:schemeClr val="dk1"/>
              </a:buClr>
              <a:defRPr>
                <a:solidFill>
                  <a:schemeClr val="dk1"/>
                </a:solidFill>
              </a:defRPr>
            </a:lvl7pPr>
            <a:lvl8pPr lvl="7" rtl="0">
              <a:spcBef>
                <a:spcPts val="0"/>
              </a:spcBef>
              <a:buClr>
                <a:schemeClr val="dk1"/>
              </a:buClr>
              <a:defRPr>
                <a:solidFill>
                  <a:schemeClr val="dk1"/>
                </a:solidFill>
              </a:defRPr>
            </a:lvl8pPr>
            <a:lvl9pPr lvl="8" rtl="0">
              <a:spcBef>
                <a:spcPts val="0"/>
              </a:spcBef>
              <a:buClr>
                <a:schemeClr val="dk1"/>
              </a:buClr>
              <a:defRPr>
                <a:solidFill>
                  <a:schemeClr val="dk1"/>
                </a:solidFill>
              </a:defRPr>
            </a:lvl9pPr>
          </a:lstStyle>
          <a:p>
            <a:endParaRPr/>
          </a:p>
        </p:txBody>
      </p:sp>
      <p:sp>
        <p:nvSpPr>
          <p:cNvPr id="101" name="Shape 10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Caption">
    <p:spTree>
      <p:nvGrpSpPr>
        <p:cNvPr id="1" name="Shape 102"/>
        <p:cNvGrpSpPr/>
        <p:nvPr/>
      </p:nvGrpSpPr>
      <p:grpSpPr>
        <a:xfrm>
          <a:off x="0" y="0"/>
          <a:ext cx="0" cy="0"/>
          <a:chOff x="0" y="0"/>
          <a:chExt cx="0" cy="0"/>
        </a:xfrm>
      </p:grpSpPr>
      <p:sp>
        <p:nvSpPr>
          <p:cNvPr id="103" name="Shape 103"/>
          <p:cNvSpPr txBox="1">
            <a:spLocks noGrp="1"/>
          </p:cNvSpPr>
          <p:nvPr>
            <p:ph type="body" idx="1"/>
          </p:nvPr>
        </p:nvSpPr>
        <p:spPr>
          <a:xfrm>
            <a:off x="311700" y="5640766"/>
            <a:ext cx="5998800" cy="806700"/>
          </a:xfrm>
          <a:prstGeom prst="rect">
            <a:avLst/>
          </a:prstGeom>
        </p:spPr>
        <p:txBody>
          <a:bodyPr lIns="91425" tIns="91425" rIns="91425" bIns="91425" anchor="ctr" anchorCtr="0"/>
          <a:lstStyle>
            <a:lvl1pPr lvl="0" rtl="0">
              <a:lnSpc>
                <a:spcPct val="100000"/>
              </a:lnSpc>
              <a:spcBef>
                <a:spcPts val="0"/>
              </a:spcBef>
              <a:spcAft>
                <a:spcPts val="0"/>
              </a:spcAft>
              <a:buNone/>
              <a:defRPr/>
            </a:lvl1pPr>
          </a:lstStyle>
          <a:p>
            <a:endParaRPr/>
          </a:p>
        </p:txBody>
      </p:sp>
      <p:sp>
        <p:nvSpPr>
          <p:cNvPr id="104" name="Shape 104"/>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Big number">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311700" y="1474833"/>
            <a:ext cx="8520600" cy="2618100"/>
          </a:xfrm>
          <a:prstGeom prst="rect">
            <a:avLst/>
          </a:prstGeom>
        </p:spPr>
        <p:txBody>
          <a:bodyPr lIns="91425" tIns="91425" rIns="91425" bIns="91425" anchor="b" anchorCtr="0"/>
          <a:lstStyle>
            <a:lvl1pPr lvl="0" algn="ctr" rtl="0">
              <a:spcBef>
                <a:spcPts val="0"/>
              </a:spcBef>
              <a:buSzPct val="100000"/>
              <a:defRPr sz="12000"/>
            </a:lvl1pPr>
            <a:lvl2pPr lvl="1" algn="ctr" rtl="0">
              <a:spcBef>
                <a:spcPts val="0"/>
              </a:spcBef>
              <a:buSzPct val="100000"/>
              <a:defRPr sz="12000"/>
            </a:lvl2pPr>
            <a:lvl3pPr lvl="2" algn="ctr" rtl="0">
              <a:spcBef>
                <a:spcPts val="0"/>
              </a:spcBef>
              <a:buSzPct val="100000"/>
              <a:defRPr sz="12000"/>
            </a:lvl3pPr>
            <a:lvl4pPr lvl="3" algn="ctr" rtl="0">
              <a:spcBef>
                <a:spcPts val="0"/>
              </a:spcBef>
              <a:buSzPct val="100000"/>
              <a:defRPr sz="12000"/>
            </a:lvl4pPr>
            <a:lvl5pPr lvl="4" algn="ctr" rtl="0">
              <a:spcBef>
                <a:spcPts val="0"/>
              </a:spcBef>
              <a:buSzPct val="100000"/>
              <a:defRPr sz="12000"/>
            </a:lvl5pPr>
            <a:lvl6pPr lvl="5" algn="ctr" rtl="0">
              <a:spcBef>
                <a:spcPts val="0"/>
              </a:spcBef>
              <a:buSzPct val="100000"/>
              <a:defRPr sz="12000"/>
            </a:lvl6pPr>
            <a:lvl7pPr lvl="6" algn="ctr" rtl="0">
              <a:spcBef>
                <a:spcPts val="0"/>
              </a:spcBef>
              <a:buSzPct val="100000"/>
              <a:defRPr sz="12000"/>
            </a:lvl7pPr>
            <a:lvl8pPr lvl="7" algn="ctr" rtl="0">
              <a:spcBef>
                <a:spcPts val="0"/>
              </a:spcBef>
              <a:buSzPct val="100000"/>
              <a:defRPr sz="12000"/>
            </a:lvl8pPr>
            <a:lvl9pPr lvl="8" algn="ctr" rtl="0">
              <a:spcBef>
                <a:spcPts val="0"/>
              </a:spcBef>
              <a:buSzPct val="100000"/>
              <a:defRPr sz="12000"/>
            </a:lvl9pPr>
          </a:lstStyle>
          <a:p>
            <a:endParaRPr/>
          </a:p>
        </p:txBody>
      </p:sp>
      <p:sp>
        <p:nvSpPr>
          <p:cNvPr id="107" name="Shape 107"/>
          <p:cNvSpPr txBox="1">
            <a:spLocks noGrp="1"/>
          </p:cNvSpPr>
          <p:nvPr>
            <p:ph type="body" idx="1"/>
          </p:nvPr>
        </p:nvSpPr>
        <p:spPr>
          <a:xfrm>
            <a:off x="311700" y="4202966"/>
            <a:ext cx="8520600" cy="1734300"/>
          </a:xfrm>
          <a:prstGeom prst="rect">
            <a:avLst/>
          </a:prstGeom>
        </p:spPr>
        <p:txBody>
          <a:bodyPr lIns="91425" tIns="91425" rIns="91425" bIns="91425" anchor="t" anchorCtr="0"/>
          <a:lstStyle>
            <a:lvl1pPr lvl="0" algn="ctr" rtl="0">
              <a:spcBef>
                <a:spcPts val="0"/>
              </a:spcBef>
              <a:defRPr/>
            </a:lvl1pPr>
            <a:lvl2pPr lvl="1" algn="ctr" rtl="0">
              <a:spcBef>
                <a:spcPts val="0"/>
              </a:spcBef>
              <a:defRPr/>
            </a:lvl2pPr>
            <a:lvl3pPr lvl="2" algn="ctr" rtl="0">
              <a:spcBef>
                <a:spcPts val="0"/>
              </a:spcBef>
              <a:defRPr/>
            </a:lvl3pPr>
            <a:lvl4pPr lvl="3" algn="ctr" rtl="0">
              <a:spcBef>
                <a:spcPts val="0"/>
              </a:spcBef>
              <a:defRPr/>
            </a:lvl4pPr>
            <a:lvl5pPr lvl="4" algn="ctr" rtl="0">
              <a:spcBef>
                <a:spcPts val="0"/>
              </a:spcBef>
              <a:defRPr/>
            </a:lvl5pPr>
            <a:lvl6pPr lvl="5" algn="ctr" rtl="0">
              <a:spcBef>
                <a:spcPts val="0"/>
              </a:spcBef>
              <a:defRPr/>
            </a:lvl6pPr>
            <a:lvl7pPr lvl="6" algn="ctr" rtl="0">
              <a:spcBef>
                <a:spcPts val="0"/>
              </a:spcBef>
              <a:defRPr/>
            </a:lvl7pPr>
            <a:lvl8pPr lvl="7" algn="ctr" rtl="0">
              <a:spcBef>
                <a:spcPts val="0"/>
              </a:spcBef>
              <a:defRPr/>
            </a:lvl8pPr>
            <a:lvl9pPr lvl="8" algn="ctr" rtl="0">
              <a:spcBef>
                <a:spcPts val="0"/>
              </a:spcBef>
              <a:defRPr/>
            </a:lvl9pPr>
          </a:lstStyle>
          <a:p>
            <a:endParaRPr/>
          </a:p>
        </p:txBody>
      </p:sp>
      <p:sp>
        <p:nvSpPr>
          <p:cNvPr id="108" name="Shape 10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09"/>
        <p:cNvGrpSpPr/>
        <p:nvPr/>
      </p:nvGrpSpPr>
      <p:grpSpPr>
        <a:xfrm>
          <a:off x="0" y="0"/>
          <a:ext cx="0" cy="0"/>
          <a:chOff x="0" y="0"/>
          <a:chExt cx="0" cy="0"/>
        </a:xfrm>
      </p:grpSpPr>
      <p:sp>
        <p:nvSpPr>
          <p:cNvPr id="110" name="Shape 11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opic / Body Slide">
    <p:bg>
      <p:bgPr>
        <a:solidFill>
          <a:srgbClr val="FFFFFF"/>
        </a:solidFill>
        <a:effectLst/>
      </p:bgPr>
    </p:bg>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a:spcBef>
                <a:spcPts val="0"/>
              </a:spcBef>
              <a:buClr>
                <a:srgbClr val="434343"/>
              </a:buClr>
              <a:defRPr b="1">
                <a:solidFill>
                  <a:srgbClr val="434343"/>
                </a:solidFill>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719325"/>
            <a:ext cx="8520600" cy="4372500"/>
          </a:xfrm>
          <a:prstGeom prst="rect">
            <a:avLst/>
          </a:prstGeom>
        </p:spPr>
        <p:txBody>
          <a:bodyPr lIns="91425" tIns="91425" rIns="91425" bIns="91425" anchor="t" anchorCtr="0"/>
          <a:lstStyle>
            <a:lvl1pPr lvl="0">
              <a:spcBef>
                <a:spcPts val="0"/>
              </a:spcBef>
              <a:buClr>
                <a:srgbClr val="434343"/>
              </a:buClr>
              <a:buSzPct val="100000"/>
              <a:buChar char="●"/>
              <a:defRPr sz="2400">
                <a:solidFill>
                  <a:srgbClr val="434343"/>
                </a:solidFill>
              </a:defRPr>
            </a:lvl1pPr>
            <a:lvl2pPr lvl="1">
              <a:spcBef>
                <a:spcPts val="0"/>
              </a:spcBef>
              <a:buClr>
                <a:srgbClr val="434343"/>
              </a:buClr>
              <a:buSzPct val="100000"/>
              <a:buChar char="○"/>
              <a:defRPr sz="2200">
                <a:solidFill>
                  <a:srgbClr val="434343"/>
                </a:solidFill>
              </a:defRPr>
            </a:lvl2pPr>
            <a:lvl3pPr lvl="2">
              <a:spcBef>
                <a:spcPts val="0"/>
              </a:spcBef>
              <a:buClr>
                <a:srgbClr val="434343"/>
              </a:buClr>
              <a:buSzPct val="100000"/>
              <a:buChar char="■"/>
              <a:defRPr sz="2200">
                <a:solidFill>
                  <a:srgbClr val="434343"/>
                </a:solidFill>
              </a:defRPr>
            </a:lvl3pPr>
            <a:lvl4pPr lvl="3">
              <a:spcBef>
                <a:spcPts val="0"/>
              </a:spcBef>
              <a:buClr>
                <a:srgbClr val="434343"/>
              </a:buClr>
              <a:buSzPct val="100000"/>
              <a:buChar char="●"/>
              <a:defRPr sz="2200">
                <a:solidFill>
                  <a:srgbClr val="434343"/>
                </a:solidFill>
              </a:defRPr>
            </a:lvl4pPr>
            <a:lvl5pPr lvl="4">
              <a:spcBef>
                <a:spcPts val="0"/>
              </a:spcBef>
              <a:buClr>
                <a:srgbClr val="434343"/>
              </a:buClr>
              <a:buSzPct val="100000"/>
              <a:buChar char="○"/>
              <a:defRPr sz="2000">
                <a:solidFill>
                  <a:srgbClr val="434343"/>
                </a:solidFill>
              </a:defRPr>
            </a:lvl5pPr>
            <a:lvl6pPr lvl="5">
              <a:spcBef>
                <a:spcPts val="0"/>
              </a:spcBef>
              <a:buClr>
                <a:srgbClr val="434343"/>
              </a:buClr>
              <a:buSzPct val="100000"/>
              <a:buChar char="■"/>
              <a:defRPr sz="2000">
                <a:solidFill>
                  <a:srgbClr val="434343"/>
                </a:solidFill>
              </a:defRPr>
            </a:lvl6pPr>
            <a:lvl7pPr lvl="6">
              <a:spcBef>
                <a:spcPts val="0"/>
              </a:spcBef>
              <a:buClr>
                <a:srgbClr val="434343"/>
              </a:buClr>
              <a:buSzPct val="100000"/>
              <a:buChar char="●"/>
              <a:defRPr sz="2000">
                <a:solidFill>
                  <a:srgbClr val="434343"/>
                </a:solidFill>
              </a:defRPr>
            </a:lvl7pPr>
            <a:lvl8pPr lvl="7">
              <a:spcBef>
                <a:spcPts val="0"/>
              </a:spcBef>
              <a:buClr>
                <a:srgbClr val="434343"/>
              </a:buClr>
              <a:buSzPct val="100000"/>
              <a:buChar char="○"/>
              <a:defRPr sz="2000">
                <a:solidFill>
                  <a:srgbClr val="434343"/>
                </a:solidFill>
              </a:defRPr>
            </a:lvl8pPr>
            <a:lvl9pPr lvl="8">
              <a:spcBef>
                <a:spcPts val="0"/>
              </a:spcBef>
              <a:buClr>
                <a:srgbClr val="434343"/>
              </a:buClr>
              <a:buSzPct val="100000"/>
              <a:buChar char="■"/>
              <a:defRPr sz="2000">
                <a:solidFill>
                  <a:srgbClr val="434343"/>
                </a:solidFill>
              </a:defRPr>
            </a:lvl9pPr>
          </a:lstStyle>
          <a:p>
            <a:endParaRPr/>
          </a:p>
        </p:txBody>
      </p:sp>
      <p:sp>
        <p:nvSpPr>
          <p:cNvPr id="19" name="Shape 1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rgbClr val="3D85C6"/>
                </a:solidFill>
              </a:rPr>
              <a:t>‹#›</a:t>
            </a:fld>
            <a:endParaRPr lang="en">
              <a:solidFill>
                <a:srgbClr val="3D85C6"/>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Exercise Slide">
    <p:bg>
      <p:bgPr>
        <a:solidFill>
          <a:srgbClr val="6AA84F"/>
        </a:solidFill>
        <a:effectLst/>
      </p:bgPr>
    </p:bg>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buClr>
                <a:srgbClr val="FFFFFF"/>
              </a:buClr>
              <a:defRPr b="1">
                <a:solidFill>
                  <a:srgbClr val="FFFFFF"/>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2" name="Shape 22"/>
          <p:cNvSpPr txBox="1">
            <a:spLocks noGrp="1"/>
          </p:cNvSpPr>
          <p:nvPr>
            <p:ph type="body" idx="1"/>
          </p:nvPr>
        </p:nvSpPr>
        <p:spPr>
          <a:xfrm>
            <a:off x="311700" y="2003200"/>
            <a:ext cx="8520600" cy="4088700"/>
          </a:xfrm>
          <a:prstGeom prst="rect">
            <a:avLst/>
          </a:prstGeom>
        </p:spPr>
        <p:txBody>
          <a:bodyPr lIns="91425" tIns="91425" rIns="91425" bIns="91425" anchor="t" anchorCtr="0"/>
          <a:lstStyle>
            <a:lvl1pPr lvl="0" rtl="0">
              <a:spcBef>
                <a:spcPts val="0"/>
              </a:spcBef>
              <a:buClr>
                <a:srgbClr val="FFFFFF"/>
              </a:buClr>
              <a:buSzPct val="100000"/>
              <a:buChar char="●"/>
              <a:defRPr sz="2400">
                <a:solidFill>
                  <a:srgbClr val="FFFFFF"/>
                </a:solidFill>
              </a:defRPr>
            </a:lvl1pPr>
            <a:lvl2pPr lvl="1" rtl="0">
              <a:spcBef>
                <a:spcPts val="0"/>
              </a:spcBef>
              <a:buClr>
                <a:srgbClr val="FFFFFF"/>
              </a:buClr>
              <a:buSzPct val="100000"/>
              <a:buChar char="○"/>
              <a:defRPr sz="2400">
                <a:solidFill>
                  <a:srgbClr val="FFFFFF"/>
                </a:solidFill>
              </a:defRPr>
            </a:lvl2pPr>
            <a:lvl3pPr lvl="2" rtl="0">
              <a:spcBef>
                <a:spcPts val="0"/>
              </a:spcBef>
              <a:buClr>
                <a:srgbClr val="FFFFFF"/>
              </a:buClr>
              <a:buChar char="■"/>
              <a:defRPr>
                <a:solidFill>
                  <a:srgbClr val="FFFFFF"/>
                </a:solidFill>
              </a:defRPr>
            </a:lvl3pPr>
            <a:lvl4pPr lvl="3" rtl="0">
              <a:spcBef>
                <a:spcPts val="0"/>
              </a:spcBef>
              <a:buClr>
                <a:srgbClr val="FFFFFF"/>
              </a:buClr>
              <a:buChar char="●"/>
              <a:defRPr>
                <a:solidFill>
                  <a:srgbClr val="FFFFFF"/>
                </a:solidFill>
              </a:defRPr>
            </a:lvl4pPr>
            <a:lvl5pPr lvl="4" rtl="0">
              <a:spcBef>
                <a:spcPts val="0"/>
              </a:spcBef>
              <a:buClr>
                <a:srgbClr val="FFFFFF"/>
              </a:buClr>
              <a:buChar char="○"/>
              <a:defRPr>
                <a:solidFill>
                  <a:srgbClr val="FFFFFF"/>
                </a:solidFill>
              </a:defRPr>
            </a:lvl5pPr>
            <a:lvl6pPr lvl="5" rtl="0">
              <a:spcBef>
                <a:spcPts val="0"/>
              </a:spcBef>
              <a:buClr>
                <a:srgbClr val="FFFFFF"/>
              </a:buClr>
              <a:buChar char="■"/>
              <a:defRPr>
                <a:solidFill>
                  <a:srgbClr val="FFFFFF"/>
                </a:solidFill>
              </a:defRPr>
            </a:lvl6pPr>
            <a:lvl7pPr lvl="6" rtl="0">
              <a:spcBef>
                <a:spcPts val="0"/>
              </a:spcBef>
              <a:buClr>
                <a:srgbClr val="FFFFFF"/>
              </a:buClr>
              <a:buChar char="●"/>
              <a:defRPr>
                <a:solidFill>
                  <a:srgbClr val="FFFFFF"/>
                </a:solidFill>
              </a:defRPr>
            </a:lvl7pPr>
            <a:lvl8pPr lvl="7" rtl="0">
              <a:spcBef>
                <a:spcPts val="0"/>
              </a:spcBef>
              <a:buClr>
                <a:srgbClr val="FFFFFF"/>
              </a:buClr>
              <a:buChar char="○"/>
              <a:defRPr>
                <a:solidFill>
                  <a:srgbClr val="FFFFFF"/>
                </a:solidFill>
              </a:defRPr>
            </a:lvl8pPr>
            <a:lvl9pPr lvl="8" rtl="0">
              <a:spcBef>
                <a:spcPts val="0"/>
              </a:spcBef>
              <a:buClr>
                <a:srgbClr val="FFFFFF"/>
              </a:buClr>
              <a:buChar char="■"/>
              <a:defRPr>
                <a:solidFill>
                  <a:srgbClr val="FFFFFF"/>
                </a:solidFill>
              </a:defRPr>
            </a:lvl9pPr>
          </a:lstStyle>
          <a:p>
            <a:endParaRPr/>
          </a:p>
        </p:txBody>
      </p:sp>
      <p:sp>
        <p:nvSpPr>
          <p:cNvPr id="23" name="Shape 23"/>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a:t>
            </a:fld>
            <a:endParaRPr lang="en">
              <a:solidFill>
                <a:srgbClr val="FFFFFF"/>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Goals Slide">
    <p:bg>
      <p:bgPr>
        <a:solidFill>
          <a:srgbClr val="434343"/>
        </a:solidFill>
        <a:effectLst/>
      </p:bgPr>
    </p:bg>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buClr>
                <a:srgbClr val="6AA84F"/>
              </a:buClr>
              <a:defRPr b="1">
                <a:solidFill>
                  <a:srgbClr val="6AA84F"/>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6" name="Shape 26"/>
          <p:cNvSpPr txBox="1">
            <a:spLocks noGrp="1"/>
          </p:cNvSpPr>
          <p:nvPr>
            <p:ph type="body" idx="1"/>
          </p:nvPr>
        </p:nvSpPr>
        <p:spPr>
          <a:xfrm>
            <a:off x="311700" y="1536633"/>
            <a:ext cx="8520600" cy="4555200"/>
          </a:xfrm>
          <a:prstGeom prst="rect">
            <a:avLst/>
          </a:prstGeom>
        </p:spPr>
        <p:txBody>
          <a:bodyPr lIns="91425" tIns="91425" rIns="91425" bIns="91425" anchor="t" anchorCtr="0"/>
          <a:lstStyle>
            <a:lvl1pPr lvl="0" rtl="0">
              <a:spcBef>
                <a:spcPts val="0"/>
              </a:spcBef>
              <a:buClr>
                <a:srgbClr val="FFFFFF"/>
              </a:buClr>
              <a:buChar char="●"/>
              <a:defRPr>
                <a:solidFill>
                  <a:srgbClr val="FFFFFF"/>
                </a:solidFill>
              </a:defRPr>
            </a:lvl1pPr>
            <a:lvl2pPr lvl="1" rtl="0">
              <a:spcBef>
                <a:spcPts val="0"/>
              </a:spcBef>
              <a:buClr>
                <a:srgbClr val="FFFFFF"/>
              </a:buClr>
              <a:buChar char="○"/>
              <a:defRPr>
                <a:solidFill>
                  <a:srgbClr val="FFFFFF"/>
                </a:solidFill>
              </a:defRPr>
            </a:lvl2pPr>
            <a:lvl3pPr lvl="2" rtl="0">
              <a:spcBef>
                <a:spcPts val="0"/>
              </a:spcBef>
              <a:buClr>
                <a:srgbClr val="FFFFFF"/>
              </a:buClr>
              <a:buChar char="■"/>
              <a:defRPr>
                <a:solidFill>
                  <a:srgbClr val="FFFFFF"/>
                </a:solidFill>
              </a:defRPr>
            </a:lvl3pPr>
            <a:lvl4pPr lvl="3" rtl="0">
              <a:spcBef>
                <a:spcPts val="0"/>
              </a:spcBef>
              <a:buClr>
                <a:srgbClr val="FFFFFF"/>
              </a:buClr>
              <a:buChar char="●"/>
              <a:defRPr>
                <a:solidFill>
                  <a:srgbClr val="FFFFFF"/>
                </a:solidFill>
              </a:defRPr>
            </a:lvl4pPr>
            <a:lvl5pPr lvl="4" rtl="0">
              <a:spcBef>
                <a:spcPts val="0"/>
              </a:spcBef>
              <a:buClr>
                <a:srgbClr val="FFFFFF"/>
              </a:buClr>
              <a:buChar char="○"/>
              <a:defRPr>
                <a:solidFill>
                  <a:srgbClr val="FFFFFF"/>
                </a:solidFill>
              </a:defRPr>
            </a:lvl5pPr>
            <a:lvl6pPr lvl="5" rtl="0">
              <a:spcBef>
                <a:spcPts val="0"/>
              </a:spcBef>
              <a:buClr>
                <a:srgbClr val="FFFFFF"/>
              </a:buClr>
              <a:buChar char="■"/>
              <a:defRPr>
                <a:solidFill>
                  <a:srgbClr val="FFFFFF"/>
                </a:solidFill>
              </a:defRPr>
            </a:lvl6pPr>
            <a:lvl7pPr lvl="6" rtl="0">
              <a:spcBef>
                <a:spcPts val="0"/>
              </a:spcBef>
              <a:buClr>
                <a:srgbClr val="FFFFFF"/>
              </a:buClr>
              <a:buChar char="●"/>
              <a:defRPr>
                <a:solidFill>
                  <a:srgbClr val="FFFFFF"/>
                </a:solidFill>
              </a:defRPr>
            </a:lvl7pPr>
            <a:lvl8pPr lvl="7" rtl="0">
              <a:spcBef>
                <a:spcPts val="0"/>
              </a:spcBef>
              <a:buClr>
                <a:srgbClr val="FFFFFF"/>
              </a:buClr>
              <a:buChar char="○"/>
              <a:defRPr>
                <a:solidFill>
                  <a:srgbClr val="FFFFFF"/>
                </a:solidFill>
              </a:defRPr>
            </a:lvl8pPr>
            <a:lvl9pPr lvl="8" rtl="0">
              <a:spcBef>
                <a:spcPts val="0"/>
              </a:spcBef>
              <a:buClr>
                <a:srgbClr val="FFFFFF"/>
              </a:buClr>
              <a:buChar char="■"/>
              <a:defRPr>
                <a:solidFill>
                  <a:srgbClr val="FFFFFF"/>
                </a:solidFill>
              </a:defRPr>
            </a:lvl9pPr>
          </a:lstStyle>
          <a:p>
            <a:endParaRPr/>
          </a:p>
        </p:txBody>
      </p:sp>
      <p:sp>
        <p:nvSpPr>
          <p:cNvPr id="27" name="Shape 2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a:t>
            </a:fld>
            <a:endParaRPr lang="en">
              <a:solidFill>
                <a:srgbClr val="FFFFFF"/>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body" idx="1"/>
          </p:nvPr>
        </p:nvSpPr>
        <p:spPr>
          <a:xfrm>
            <a:off x="311700" y="1536633"/>
            <a:ext cx="3999900" cy="4555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body" idx="2"/>
          </p:nvPr>
        </p:nvSpPr>
        <p:spPr>
          <a:xfrm>
            <a:off x="4832400" y="1536633"/>
            <a:ext cx="3999900" cy="4555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2" name="Shape 3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5" name="Shape 3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311700" y="740800"/>
            <a:ext cx="2808000" cy="1007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8" name="Shape 38"/>
          <p:cNvSpPr txBox="1">
            <a:spLocks noGrp="1"/>
          </p:cNvSpPr>
          <p:nvPr>
            <p:ph type="body" idx="1"/>
          </p:nvPr>
        </p:nvSpPr>
        <p:spPr>
          <a:xfrm>
            <a:off x="311700" y="1852800"/>
            <a:ext cx="2808000" cy="42393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9" name="Shape 3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Main point">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90250" y="600200"/>
            <a:ext cx="6367800" cy="54543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42" name="Shape 4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4.xml"/><Relationship Id="rId12" Type="http://schemas.openxmlformats.org/officeDocument/2006/relationships/slideLayout" Target="../slideLayouts/slideLayout25.xml"/><Relationship Id="rId13" Type="http://schemas.openxmlformats.org/officeDocument/2006/relationships/slideLayout" Target="../slideLayouts/slideLayout26.xml"/><Relationship Id="rId14" Type="http://schemas.openxmlformats.org/officeDocument/2006/relationships/theme" Target="../theme/theme2.xml"/><Relationship Id="rId1" Type="http://schemas.openxmlformats.org/officeDocument/2006/relationships/slideLayout" Target="../slideLayouts/slideLayout14.xml"/><Relationship Id="rId2" Type="http://schemas.openxmlformats.org/officeDocument/2006/relationships/slideLayout" Target="../slideLayouts/slideLayout15.xml"/><Relationship Id="rId3" Type="http://schemas.openxmlformats.org/officeDocument/2006/relationships/slideLayout" Target="../slideLayouts/slideLayout16.xml"/><Relationship Id="rId4" Type="http://schemas.openxmlformats.org/officeDocument/2006/relationships/slideLayout" Target="../slideLayouts/slideLayout17.xml"/><Relationship Id="rId5" Type="http://schemas.openxmlformats.org/officeDocument/2006/relationships/slideLayout" Target="../slideLayouts/slideLayout18.xml"/><Relationship Id="rId6" Type="http://schemas.openxmlformats.org/officeDocument/2006/relationships/slideLayout" Target="../slideLayouts/slideLayout19.xml"/><Relationship Id="rId7" Type="http://schemas.openxmlformats.org/officeDocument/2006/relationships/slideLayout" Target="../slideLayouts/slideLayout20.xml"/><Relationship Id="rId8" Type="http://schemas.openxmlformats.org/officeDocument/2006/relationships/slideLayout" Target="../slideLayouts/slideLayout21.xml"/><Relationship Id="rId9" Type="http://schemas.openxmlformats.org/officeDocument/2006/relationships/slideLayout" Target="../slideLayouts/slideLayout22.xml"/><Relationship Id="rId10"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593366"/>
            <a:ext cx="8520600" cy="7635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536633"/>
            <a:ext cx="8520600" cy="45552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lt2"/>
              </a:buClr>
              <a:buSzPct val="100000"/>
              <a:defRPr sz="1800">
                <a:solidFill>
                  <a:schemeClr val="lt2"/>
                </a:solidFill>
              </a:defRPr>
            </a:lvl1pPr>
            <a:lvl2pPr lvl="1">
              <a:lnSpc>
                <a:spcPct val="115000"/>
              </a:lnSpc>
              <a:spcBef>
                <a:spcPts val="0"/>
              </a:spcBef>
              <a:spcAft>
                <a:spcPts val="1600"/>
              </a:spcAft>
              <a:buClr>
                <a:schemeClr val="lt2"/>
              </a:buClr>
              <a:defRPr>
                <a:solidFill>
                  <a:schemeClr val="lt2"/>
                </a:solidFill>
              </a:defRPr>
            </a:lvl2pPr>
            <a:lvl3pPr lvl="2">
              <a:lnSpc>
                <a:spcPct val="115000"/>
              </a:lnSpc>
              <a:spcBef>
                <a:spcPts val="0"/>
              </a:spcBef>
              <a:spcAft>
                <a:spcPts val="1600"/>
              </a:spcAft>
              <a:buClr>
                <a:schemeClr val="lt2"/>
              </a:buClr>
              <a:defRPr>
                <a:solidFill>
                  <a:schemeClr val="lt2"/>
                </a:solidFill>
              </a:defRPr>
            </a:lvl3pPr>
            <a:lvl4pPr lvl="3">
              <a:lnSpc>
                <a:spcPct val="115000"/>
              </a:lnSpc>
              <a:spcBef>
                <a:spcPts val="0"/>
              </a:spcBef>
              <a:spcAft>
                <a:spcPts val="1600"/>
              </a:spcAft>
              <a:buClr>
                <a:schemeClr val="lt2"/>
              </a:buClr>
              <a:defRPr>
                <a:solidFill>
                  <a:schemeClr val="lt2"/>
                </a:solidFill>
              </a:defRPr>
            </a:lvl4pPr>
            <a:lvl5pPr lvl="4">
              <a:lnSpc>
                <a:spcPct val="115000"/>
              </a:lnSpc>
              <a:spcBef>
                <a:spcPts val="0"/>
              </a:spcBef>
              <a:spcAft>
                <a:spcPts val="1600"/>
              </a:spcAft>
              <a:buClr>
                <a:schemeClr val="lt2"/>
              </a:buClr>
              <a:defRPr>
                <a:solidFill>
                  <a:schemeClr val="lt2"/>
                </a:solidFill>
              </a:defRPr>
            </a:lvl5pPr>
            <a:lvl6pPr lvl="5">
              <a:lnSpc>
                <a:spcPct val="115000"/>
              </a:lnSpc>
              <a:spcBef>
                <a:spcPts val="0"/>
              </a:spcBef>
              <a:spcAft>
                <a:spcPts val="1600"/>
              </a:spcAft>
              <a:buClr>
                <a:schemeClr val="lt2"/>
              </a:buClr>
              <a:defRPr>
                <a:solidFill>
                  <a:schemeClr val="lt2"/>
                </a:solidFill>
              </a:defRPr>
            </a:lvl6pPr>
            <a:lvl7pPr lvl="6">
              <a:lnSpc>
                <a:spcPct val="115000"/>
              </a:lnSpc>
              <a:spcBef>
                <a:spcPts val="0"/>
              </a:spcBef>
              <a:spcAft>
                <a:spcPts val="1600"/>
              </a:spcAft>
              <a:buClr>
                <a:schemeClr val="lt2"/>
              </a:buClr>
              <a:defRPr>
                <a:solidFill>
                  <a:schemeClr val="lt2"/>
                </a:solidFill>
              </a:defRPr>
            </a:lvl7pPr>
            <a:lvl8pPr lvl="7">
              <a:lnSpc>
                <a:spcPct val="115000"/>
              </a:lnSpc>
              <a:spcBef>
                <a:spcPts val="0"/>
              </a:spcBef>
              <a:spcAft>
                <a:spcPts val="1600"/>
              </a:spcAft>
              <a:buClr>
                <a:schemeClr val="lt2"/>
              </a:buClr>
              <a:defRPr>
                <a:solidFill>
                  <a:schemeClr val="lt2"/>
                </a:solidFill>
              </a:defRPr>
            </a:lvl8pPr>
            <a:lvl9pPr lvl="8">
              <a:lnSpc>
                <a:spcPct val="115000"/>
              </a:lnSpc>
              <a:spcBef>
                <a:spcPts val="0"/>
              </a:spcBef>
              <a:spcAft>
                <a:spcPts val="1600"/>
              </a:spcAft>
              <a:buClr>
                <a:schemeClr val="lt2"/>
              </a:buClr>
              <a:defRPr>
                <a:solidFill>
                  <a:schemeClr val="lt2"/>
                </a:solidFill>
              </a:defRPr>
            </a:lvl9pPr>
          </a:lstStyle>
          <a:p>
            <a:endParaRPr/>
          </a:p>
        </p:txBody>
      </p:sp>
      <p:sp>
        <p:nvSpPr>
          <p:cNvPr id="8" name="Shape 8"/>
          <p:cNvSpPr txBox="1">
            <a:spLocks noGrp="1"/>
          </p:cNvSpPr>
          <p:nvPr>
            <p:ph type="sldNum" idx="12"/>
          </p:nvPr>
        </p:nvSpPr>
        <p:spPr>
          <a:xfrm>
            <a:off x="8472457" y="6217622"/>
            <a:ext cx="548700" cy="5247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lt2"/>
                </a:solidFill>
              </a:rPr>
              <a:t>‹#›</a:t>
            </a:fld>
            <a:endParaRPr lang="en" sz="1000">
              <a:solidFill>
                <a:schemeClr val="lt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311700" y="593366"/>
            <a:ext cx="8520600" cy="763500"/>
          </a:xfrm>
          <a:prstGeom prst="rect">
            <a:avLst/>
          </a:prstGeom>
          <a:noFill/>
          <a:ln>
            <a:noFill/>
          </a:ln>
        </p:spPr>
        <p:txBody>
          <a:bodyPr lIns="91425" tIns="91425" rIns="91425" bIns="91425" anchor="t" anchorCtr="0"/>
          <a:lstStyle>
            <a:lvl1pPr lvl="0" rtl="0">
              <a:spcBef>
                <a:spcPts val="0"/>
              </a:spcBef>
              <a:buClr>
                <a:schemeClr val="dk1"/>
              </a:buClr>
              <a:buSzPct val="100000"/>
              <a:buNone/>
              <a:defRPr sz="2800">
                <a:solidFill>
                  <a:schemeClr val="dk1"/>
                </a:solidFill>
              </a:defRPr>
            </a:lvl1pPr>
            <a:lvl2pPr lvl="1" rtl="0">
              <a:spcBef>
                <a:spcPts val="0"/>
              </a:spcBef>
              <a:buClr>
                <a:schemeClr val="dk1"/>
              </a:buClr>
              <a:buSzPct val="100000"/>
              <a:buNone/>
              <a:defRPr sz="2800">
                <a:solidFill>
                  <a:schemeClr val="dk1"/>
                </a:solidFill>
              </a:defRPr>
            </a:lvl2pPr>
            <a:lvl3pPr lvl="2" rtl="0">
              <a:spcBef>
                <a:spcPts val="0"/>
              </a:spcBef>
              <a:buClr>
                <a:schemeClr val="dk1"/>
              </a:buClr>
              <a:buSzPct val="100000"/>
              <a:buNone/>
              <a:defRPr sz="2800">
                <a:solidFill>
                  <a:schemeClr val="dk1"/>
                </a:solidFill>
              </a:defRPr>
            </a:lvl3pPr>
            <a:lvl4pPr lvl="3" rtl="0">
              <a:spcBef>
                <a:spcPts val="0"/>
              </a:spcBef>
              <a:buClr>
                <a:schemeClr val="dk1"/>
              </a:buClr>
              <a:buSzPct val="100000"/>
              <a:buNone/>
              <a:defRPr sz="2800">
                <a:solidFill>
                  <a:schemeClr val="dk1"/>
                </a:solidFill>
              </a:defRPr>
            </a:lvl4pPr>
            <a:lvl5pPr lvl="4" rtl="0">
              <a:spcBef>
                <a:spcPts val="0"/>
              </a:spcBef>
              <a:buClr>
                <a:schemeClr val="dk1"/>
              </a:buClr>
              <a:buSzPct val="100000"/>
              <a:buNone/>
              <a:defRPr sz="2800">
                <a:solidFill>
                  <a:schemeClr val="dk1"/>
                </a:solidFill>
              </a:defRPr>
            </a:lvl5pPr>
            <a:lvl6pPr lvl="5" rtl="0">
              <a:spcBef>
                <a:spcPts val="0"/>
              </a:spcBef>
              <a:buClr>
                <a:schemeClr val="dk1"/>
              </a:buClr>
              <a:buSzPct val="100000"/>
              <a:buNone/>
              <a:defRPr sz="2800">
                <a:solidFill>
                  <a:schemeClr val="dk1"/>
                </a:solidFill>
              </a:defRPr>
            </a:lvl6pPr>
            <a:lvl7pPr lvl="6" rtl="0">
              <a:spcBef>
                <a:spcPts val="0"/>
              </a:spcBef>
              <a:buClr>
                <a:schemeClr val="dk1"/>
              </a:buClr>
              <a:buSzPct val="100000"/>
              <a:buNone/>
              <a:defRPr sz="2800">
                <a:solidFill>
                  <a:schemeClr val="dk1"/>
                </a:solidFill>
              </a:defRPr>
            </a:lvl7pPr>
            <a:lvl8pPr lvl="7" rtl="0">
              <a:spcBef>
                <a:spcPts val="0"/>
              </a:spcBef>
              <a:buClr>
                <a:schemeClr val="dk1"/>
              </a:buClr>
              <a:buSzPct val="100000"/>
              <a:buNone/>
              <a:defRPr sz="2800">
                <a:solidFill>
                  <a:schemeClr val="dk1"/>
                </a:solidFill>
              </a:defRPr>
            </a:lvl8pPr>
            <a:lvl9pPr lvl="8" rtl="0">
              <a:spcBef>
                <a:spcPts val="0"/>
              </a:spcBef>
              <a:buClr>
                <a:schemeClr val="dk1"/>
              </a:buClr>
              <a:buSzPct val="100000"/>
              <a:buNone/>
              <a:defRPr sz="2800">
                <a:solidFill>
                  <a:schemeClr val="dk1"/>
                </a:solidFill>
              </a:defRPr>
            </a:lvl9pPr>
          </a:lstStyle>
          <a:p>
            <a:endParaRPr/>
          </a:p>
        </p:txBody>
      </p:sp>
      <p:sp>
        <p:nvSpPr>
          <p:cNvPr id="60" name="Shape 60"/>
          <p:cNvSpPr txBox="1">
            <a:spLocks noGrp="1"/>
          </p:cNvSpPr>
          <p:nvPr>
            <p:ph type="body" idx="1"/>
          </p:nvPr>
        </p:nvSpPr>
        <p:spPr>
          <a:xfrm>
            <a:off x="311700" y="1536633"/>
            <a:ext cx="8520600" cy="4555200"/>
          </a:xfrm>
          <a:prstGeom prst="rect">
            <a:avLst/>
          </a:prstGeom>
          <a:noFill/>
          <a:ln>
            <a:noFill/>
          </a:ln>
        </p:spPr>
        <p:txBody>
          <a:bodyPr lIns="91425" tIns="91425" rIns="91425" bIns="91425" anchor="t" anchorCtr="0"/>
          <a:lstStyle>
            <a:lvl1pPr lvl="0" rtl="0">
              <a:lnSpc>
                <a:spcPct val="115000"/>
              </a:lnSpc>
              <a:spcBef>
                <a:spcPts val="0"/>
              </a:spcBef>
              <a:spcAft>
                <a:spcPts val="1600"/>
              </a:spcAft>
              <a:buClr>
                <a:schemeClr val="lt2"/>
              </a:buClr>
              <a:buSzPct val="100000"/>
              <a:defRPr sz="1800">
                <a:solidFill>
                  <a:schemeClr val="lt2"/>
                </a:solidFill>
              </a:defRPr>
            </a:lvl1pPr>
            <a:lvl2pPr lvl="1" rtl="0">
              <a:lnSpc>
                <a:spcPct val="115000"/>
              </a:lnSpc>
              <a:spcBef>
                <a:spcPts val="0"/>
              </a:spcBef>
              <a:spcAft>
                <a:spcPts val="1600"/>
              </a:spcAft>
              <a:buClr>
                <a:schemeClr val="lt2"/>
              </a:buClr>
              <a:defRPr>
                <a:solidFill>
                  <a:schemeClr val="lt2"/>
                </a:solidFill>
              </a:defRPr>
            </a:lvl2pPr>
            <a:lvl3pPr lvl="2" rtl="0">
              <a:lnSpc>
                <a:spcPct val="115000"/>
              </a:lnSpc>
              <a:spcBef>
                <a:spcPts val="0"/>
              </a:spcBef>
              <a:spcAft>
                <a:spcPts val="1600"/>
              </a:spcAft>
              <a:buClr>
                <a:schemeClr val="lt2"/>
              </a:buClr>
              <a:defRPr>
                <a:solidFill>
                  <a:schemeClr val="lt2"/>
                </a:solidFill>
              </a:defRPr>
            </a:lvl3pPr>
            <a:lvl4pPr lvl="3" rtl="0">
              <a:lnSpc>
                <a:spcPct val="115000"/>
              </a:lnSpc>
              <a:spcBef>
                <a:spcPts val="0"/>
              </a:spcBef>
              <a:spcAft>
                <a:spcPts val="1600"/>
              </a:spcAft>
              <a:buClr>
                <a:schemeClr val="lt2"/>
              </a:buClr>
              <a:defRPr>
                <a:solidFill>
                  <a:schemeClr val="lt2"/>
                </a:solidFill>
              </a:defRPr>
            </a:lvl4pPr>
            <a:lvl5pPr lvl="4" rtl="0">
              <a:lnSpc>
                <a:spcPct val="115000"/>
              </a:lnSpc>
              <a:spcBef>
                <a:spcPts val="0"/>
              </a:spcBef>
              <a:spcAft>
                <a:spcPts val="1600"/>
              </a:spcAft>
              <a:buClr>
                <a:schemeClr val="lt2"/>
              </a:buClr>
              <a:defRPr>
                <a:solidFill>
                  <a:schemeClr val="lt2"/>
                </a:solidFill>
              </a:defRPr>
            </a:lvl5pPr>
            <a:lvl6pPr lvl="5" rtl="0">
              <a:lnSpc>
                <a:spcPct val="115000"/>
              </a:lnSpc>
              <a:spcBef>
                <a:spcPts val="0"/>
              </a:spcBef>
              <a:spcAft>
                <a:spcPts val="1600"/>
              </a:spcAft>
              <a:buClr>
                <a:schemeClr val="lt2"/>
              </a:buClr>
              <a:defRPr>
                <a:solidFill>
                  <a:schemeClr val="lt2"/>
                </a:solidFill>
              </a:defRPr>
            </a:lvl6pPr>
            <a:lvl7pPr lvl="6" rtl="0">
              <a:lnSpc>
                <a:spcPct val="115000"/>
              </a:lnSpc>
              <a:spcBef>
                <a:spcPts val="0"/>
              </a:spcBef>
              <a:spcAft>
                <a:spcPts val="1600"/>
              </a:spcAft>
              <a:buClr>
                <a:schemeClr val="lt2"/>
              </a:buClr>
              <a:defRPr>
                <a:solidFill>
                  <a:schemeClr val="lt2"/>
                </a:solidFill>
              </a:defRPr>
            </a:lvl7pPr>
            <a:lvl8pPr lvl="7" rtl="0">
              <a:lnSpc>
                <a:spcPct val="115000"/>
              </a:lnSpc>
              <a:spcBef>
                <a:spcPts val="0"/>
              </a:spcBef>
              <a:spcAft>
                <a:spcPts val="1600"/>
              </a:spcAft>
              <a:buClr>
                <a:schemeClr val="lt2"/>
              </a:buClr>
              <a:defRPr>
                <a:solidFill>
                  <a:schemeClr val="lt2"/>
                </a:solidFill>
              </a:defRPr>
            </a:lvl8pPr>
            <a:lvl9pPr lvl="8" rtl="0">
              <a:lnSpc>
                <a:spcPct val="115000"/>
              </a:lnSpc>
              <a:spcBef>
                <a:spcPts val="0"/>
              </a:spcBef>
              <a:spcAft>
                <a:spcPts val="1600"/>
              </a:spcAft>
              <a:buClr>
                <a:schemeClr val="lt2"/>
              </a:buClr>
              <a:defRPr>
                <a:solidFill>
                  <a:schemeClr val="lt2"/>
                </a:solidFill>
              </a:defRPr>
            </a:lvl9pPr>
          </a:lstStyle>
          <a:p>
            <a:endParaRPr/>
          </a:p>
        </p:txBody>
      </p:sp>
      <p:sp>
        <p:nvSpPr>
          <p:cNvPr id="61" name="Shape 61"/>
          <p:cNvSpPr txBox="1">
            <a:spLocks noGrp="1"/>
          </p:cNvSpPr>
          <p:nvPr>
            <p:ph type="sldNum" idx="12"/>
          </p:nvPr>
        </p:nvSpPr>
        <p:spPr>
          <a:xfrm>
            <a:off x="8472457" y="6217622"/>
            <a:ext cx="548700" cy="524700"/>
          </a:xfrm>
          <a:prstGeom prst="rect">
            <a:avLst/>
          </a:prstGeom>
          <a:noFill/>
          <a:ln>
            <a:noFill/>
          </a:ln>
        </p:spPr>
        <p:txBody>
          <a:bodyPr lIns="91425" tIns="91425" rIns="91425" bIns="91425" anchor="ctr" anchorCtr="0">
            <a:noAutofit/>
          </a:bodyPr>
          <a:lstStyle/>
          <a:p>
            <a:pPr lvl="0" algn="r" rtl="0">
              <a:spcBef>
                <a:spcPts val="0"/>
              </a:spcBef>
              <a:buNone/>
            </a:pPr>
            <a:fld id="{00000000-1234-1234-1234-123412341234}" type="slidenum">
              <a:rPr lang="en" sz="1000">
                <a:solidFill>
                  <a:schemeClr val="lt2"/>
                </a:solidFill>
              </a:rPr>
              <a:t>‹#›</a:t>
            </a:fld>
            <a:endParaRPr lang="en" sz="1000">
              <a:solidFill>
                <a:schemeClr val="lt2"/>
              </a:solidFill>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4" Type="http://schemas.openxmlformats.org/officeDocument/2006/relationships/image" Target="../media/image1.tiff"/><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3" Type="http://schemas.openxmlformats.org/officeDocument/2006/relationships/hyperlink" Target="http://www2.archivists.org/glossary/terms/a/access" TargetMode="External"/><Relationship Id="rId4" Type="http://schemas.openxmlformats.org/officeDocument/2006/relationships/hyperlink" Target="http://www.dpconline.org/handbook/glossary" TargetMode="External"/><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 Id="rId3" Type="http://schemas.openxmlformats.org/officeDocument/2006/relationships/hyperlink" Target="http://publications.beeldengeluid.nl/pub/388"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 Id="rId3" Type="http://schemas.openxmlformats.org/officeDocument/2006/relationships/image" Target="../media/image8.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114"/>
        <p:cNvGrpSpPr/>
        <p:nvPr/>
      </p:nvGrpSpPr>
      <p:grpSpPr>
        <a:xfrm>
          <a:off x="0" y="0"/>
          <a:ext cx="0" cy="0"/>
          <a:chOff x="0" y="0"/>
          <a:chExt cx="0" cy="0"/>
        </a:xfrm>
      </p:grpSpPr>
      <p:sp>
        <p:nvSpPr>
          <p:cNvPr id="115" name="Shape 115"/>
          <p:cNvSpPr txBox="1">
            <a:spLocks noGrp="1"/>
          </p:cNvSpPr>
          <p:nvPr>
            <p:ph type="ctrTitle"/>
          </p:nvPr>
        </p:nvSpPr>
        <p:spPr>
          <a:xfrm>
            <a:off x="311708" y="992766"/>
            <a:ext cx="8520600" cy="2736900"/>
          </a:xfrm>
          <a:prstGeom prst="rect">
            <a:avLst/>
          </a:prstGeom>
        </p:spPr>
        <p:txBody>
          <a:bodyPr lIns="91425" tIns="91425" rIns="91425" bIns="91425" anchor="b" anchorCtr="0">
            <a:noAutofit/>
          </a:bodyPr>
          <a:lstStyle/>
          <a:p>
            <a:pPr lvl="0">
              <a:spcBef>
                <a:spcPts val="0"/>
              </a:spcBef>
              <a:buNone/>
            </a:pPr>
            <a:r>
              <a:rPr lang="en" b="1"/>
              <a:t>Module 2 — Selection</a:t>
            </a:r>
          </a:p>
        </p:txBody>
      </p:sp>
      <p:sp>
        <p:nvSpPr>
          <p:cNvPr id="116" name="Shape 116"/>
          <p:cNvSpPr txBox="1">
            <a:spLocks noGrp="1"/>
          </p:cNvSpPr>
          <p:nvPr>
            <p:ph type="subTitle" idx="1"/>
          </p:nvPr>
        </p:nvSpPr>
        <p:spPr>
          <a:xfrm>
            <a:off x="311700" y="3778833"/>
            <a:ext cx="8520600" cy="1056900"/>
          </a:xfrm>
          <a:prstGeom prst="rect">
            <a:avLst/>
          </a:prstGeom>
        </p:spPr>
        <p:txBody>
          <a:bodyPr lIns="91425" tIns="91425" rIns="91425" bIns="91425" anchor="t" anchorCtr="0">
            <a:noAutofit/>
          </a:bodyPr>
          <a:lstStyle/>
          <a:p>
            <a:pPr lvl="0">
              <a:spcBef>
                <a:spcPts val="0"/>
              </a:spcBef>
              <a:buNone/>
            </a:pPr>
            <a:r>
              <a:rPr lang="en" b="1">
                <a:solidFill>
                  <a:srgbClr val="D9D9D9"/>
                </a:solidFill>
              </a:rPr>
              <a:t>Digital Preservation Workflow Curriculum</a:t>
            </a:r>
          </a:p>
        </p:txBody>
      </p:sp>
      <p:grpSp>
        <p:nvGrpSpPr>
          <p:cNvPr id="4" name="Group 3"/>
          <p:cNvGrpSpPr/>
          <p:nvPr/>
        </p:nvGrpSpPr>
        <p:grpSpPr>
          <a:xfrm>
            <a:off x="163601" y="5782289"/>
            <a:ext cx="2993127" cy="880039"/>
            <a:chOff x="163601" y="5782289"/>
            <a:chExt cx="2993127" cy="880039"/>
          </a:xfrm>
        </p:grpSpPr>
        <p:pic>
          <p:nvPicPr>
            <p:cNvPr id="5" name="Picture 4">
              <a:hlinkClick r:id="rId3"/>
            </p:cNvPr>
            <p:cNvPicPr>
              <a:picLocks noChangeAspect="1"/>
            </p:cNvPicPr>
            <p:nvPr/>
          </p:nvPicPr>
          <p:blipFill>
            <a:blip r:embed="rId4"/>
            <a:stretch>
              <a:fillRect/>
            </a:stretch>
          </p:blipFill>
          <p:spPr>
            <a:xfrm>
              <a:off x="235520" y="5782289"/>
              <a:ext cx="1559173" cy="545517"/>
            </a:xfrm>
            <a:prstGeom prst="rect">
              <a:avLst/>
            </a:prstGeom>
          </p:spPr>
        </p:pic>
        <p:sp>
          <p:nvSpPr>
            <p:cNvPr id="6" name="TextBox 5"/>
            <p:cNvSpPr txBox="1"/>
            <p:nvPr/>
          </p:nvSpPr>
          <p:spPr>
            <a:xfrm>
              <a:off x="163601" y="6354551"/>
              <a:ext cx="2993127" cy="307777"/>
            </a:xfrm>
            <a:prstGeom prst="rect">
              <a:avLst/>
            </a:prstGeom>
            <a:noFill/>
          </p:spPr>
          <p:txBody>
            <a:bodyPr wrap="none" rtlCol="0">
              <a:spAutoFit/>
            </a:bodyPr>
            <a:lstStyle/>
            <a:p>
              <a:r>
                <a:rPr lang="en-US" dirty="0" smtClean="0">
                  <a:solidFill>
                    <a:schemeClr val="tx1"/>
                  </a:solidFill>
                </a:rPr>
                <a:t>Digital Preservation Network (DPN)</a:t>
              </a:r>
              <a:endParaRPr lang="en-US" dirty="0">
                <a:solidFill>
                  <a:schemeClr val="tx1"/>
                </a:solidFill>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311700" y="2867800"/>
            <a:ext cx="8520600" cy="1122300"/>
          </a:xfrm>
          <a:prstGeom prst="rect">
            <a:avLst/>
          </a:prstGeom>
        </p:spPr>
        <p:txBody>
          <a:bodyPr lIns="91425" tIns="91425" rIns="91425" bIns="91425" anchor="ctr" anchorCtr="0">
            <a:noAutofit/>
          </a:bodyPr>
          <a:lstStyle/>
          <a:p>
            <a:pPr lvl="0" rtl="0">
              <a:spcBef>
                <a:spcPts val="0"/>
              </a:spcBef>
              <a:buNone/>
            </a:pPr>
            <a:r>
              <a:rPr lang="en" b="1"/>
              <a:t>Lesson </a:t>
            </a:r>
            <a:r>
              <a:rPr lang="en"/>
              <a:t>2</a:t>
            </a:r>
            <a:r>
              <a:rPr lang="en" b="1"/>
              <a:t>: </a:t>
            </a:r>
            <a:r>
              <a:rPr lang="en"/>
              <a:t>Documenting </a:t>
            </a:r>
            <a:br>
              <a:rPr lang="en"/>
            </a:br>
            <a:r>
              <a:rPr lang="en"/>
              <a:t>Digital Collections</a:t>
            </a:r>
          </a:p>
        </p:txBody>
      </p:sp>
      <p:sp>
        <p:nvSpPr>
          <p:cNvPr id="191" name="Shape 19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10</a:t>
            </a:fld>
            <a:endParaRPr lang="e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6AA84F"/>
        </a:solidFill>
        <a:effectLst/>
      </p:bgPr>
    </p:bg>
    <p:spTree>
      <p:nvGrpSpPr>
        <p:cNvPr id="1" name="Shape 195"/>
        <p:cNvGrpSpPr/>
        <p:nvPr/>
      </p:nvGrpSpPr>
      <p:grpSpPr>
        <a:xfrm>
          <a:off x="0" y="0"/>
          <a:ext cx="0" cy="0"/>
          <a:chOff x="0" y="0"/>
          <a:chExt cx="0" cy="0"/>
        </a:xfrm>
      </p:grpSpPr>
      <p:sp>
        <p:nvSpPr>
          <p:cNvPr id="196" name="Shape 196"/>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b="1"/>
              <a:t>Exercise: How </a:t>
            </a:r>
            <a:r>
              <a:rPr lang="en"/>
              <a:t>Are We Documenting &amp; Tracking Digital Collections Today?</a:t>
            </a:r>
          </a:p>
        </p:txBody>
      </p:sp>
      <p:sp>
        <p:nvSpPr>
          <p:cNvPr id="197" name="Shape 197"/>
          <p:cNvSpPr txBox="1">
            <a:spLocks noGrp="1"/>
          </p:cNvSpPr>
          <p:nvPr>
            <p:ph type="body" idx="1"/>
          </p:nvPr>
        </p:nvSpPr>
        <p:spPr>
          <a:xfrm>
            <a:off x="256925" y="1619750"/>
            <a:ext cx="8520600" cy="4088700"/>
          </a:xfrm>
          <a:prstGeom prst="rect">
            <a:avLst/>
          </a:prstGeom>
        </p:spPr>
        <p:txBody>
          <a:bodyPr lIns="91425" tIns="91425" rIns="91425" bIns="91425" anchor="t" anchorCtr="0">
            <a:noAutofit/>
          </a:bodyPr>
          <a:lstStyle/>
          <a:p>
            <a:pPr lvl="0" rtl="0">
              <a:spcBef>
                <a:spcPts val="0"/>
              </a:spcBef>
              <a:buNone/>
            </a:pPr>
            <a:r>
              <a:rPr lang="en" sz="2400">
                <a:solidFill>
                  <a:srgbClr val="FFFFFF"/>
                </a:solidFill>
              </a:rPr>
              <a:t>Type: Group </a:t>
            </a:r>
            <a:r>
              <a:rPr lang="en" sz="2400"/>
              <a:t>Discussion</a:t>
            </a:r>
          </a:p>
          <a:p>
            <a:pPr lvl="0" rtl="0">
              <a:spcBef>
                <a:spcPts val="0"/>
              </a:spcBef>
              <a:buNone/>
            </a:pPr>
            <a:r>
              <a:rPr lang="en" sz="2400">
                <a:solidFill>
                  <a:srgbClr val="FFFFFF"/>
                </a:solidFill>
              </a:rPr>
              <a:t>Goal: Understanding </a:t>
            </a:r>
            <a:r>
              <a:rPr lang="en" sz="2400"/>
              <a:t>the current state of digital collections documentation and tracking.</a:t>
            </a:r>
          </a:p>
          <a:p>
            <a:pPr lvl="0">
              <a:spcBef>
                <a:spcPts val="0"/>
              </a:spcBef>
              <a:buNone/>
            </a:pPr>
            <a:r>
              <a:rPr lang="en" sz="2400">
                <a:solidFill>
                  <a:srgbClr val="FFFFFF"/>
                </a:solidFill>
              </a:rPr>
              <a:t>Description: </a:t>
            </a:r>
            <a:br>
              <a:rPr lang="en" sz="2400">
                <a:solidFill>
                  <a:srgbClr val="FFFFFF"/>
                </a:solidFill>
              </a:rPr>
            </a:br>
            <a:r>
              <a:rPr lang="en" sz="1300">
                <a:solidFill>
                  <a:schemeClr val="dk1"/>
                </a:solidFill>
              </a:rPr>
              <a:t>Ask participant pairs to write down (each response on their own Post-It Note) ways that digital collections are being tracked at their institutions today:</a:t>
            </a:r>
          </a:p>
          <a:p>
            <a:pPr lvl="0">
              <a:spcBef>
                <a:spcPts val="0"/>
              </a:spcBef>
              <a:buNone/>
            </a:pPr>
            <a:r>
              <a:rPr lang="en" sz="1300">
                <a:solidFill>
                  <a:schemeClr val="dk1"/>
                </a:solidFill>
              </a:rPr>
              <a:t>Put Post-Its in the appropriate section on the wall and discuss.</a:t>
            </a:r>
          </a:p>
          <a:p>
            <a:pPr lvl="0" rtl="0">
              <a:spcBef>
                <a:spcPts val="0"/>
              </a:spcBef>
              <a:buNone/>
            </a:pPr>
            <a:r>
              <a:rPr lang="en" sz="1300">
                <a:solidFill>
                  <a:schemeClr val="dk1"/>
                </a:solidFill>
              </a:rPr>
              <a:t>Discuss whether all organizations are documenting and tracking digital collections at organizations today. If yes, in what capacity and for what purpose? If no, why not?</a:t>
            </a:r>
            <a:br>
              <a:rPr lang="en" sz="1300">
                <a:solidFill>
                  <a:schemeClr val="dk1"/>
                </a:solidFill>
              </a:rPr>
            </a:br>
            <a:r>
              <a:rPr lang="en" sz="1300">
                <a:solidFill>
                  <a:schemeClr val="dk1"/>
                </a:solidFill>
              </a:rPr>
              <a:t>What tools are being used to document and track collections?</a:t>
            </a:r>
            <a:br>
              <a:rPr lang="en" sz="1300">
                <a:solidFill>
                  <a:schemeClr val="dk1"/>
                </a:solidFill>
              </a:rPr>
            </a:br>
            <a:r>
              <a:rPr lang="en" sz="1300">
                <a:solidFill>
                  <a:schemeClr val="dk1"/>
                </a:solidFill>
              </a:rPr>
              <a:t>What metadata is being used to describe and document collections?</a:t>
            </a:r>
            <a:br>
              <a:rPr lang="en" sz="1300">
                <a:solidFill>
                  <a:schemeClr val="dk1"/>
                </a:solidFill>
              </a:rPr>
            </a:br>
            <a:r>
              <a:rPr lang="en" sz="1300">
                <a:solidFill>
                  <a:schemeClr val="dk1"/>
                </a:solidFill>
              </a:rPr>
              <a:t>What other information are organizations using to track their collections?</a:t>
            </a:r>
            <a:br>
              <a:rPr lang="en" sz="1300">
                <a:solidFill>
                  <a:schemeClr val="dk1"/>
                </a:solidFill>
              </a:rPr>
            </a:br>
            <a:r>
              <a:rPr lang="en" sz="1300">
                <a:solidFill>
                  <a:schemeClr val="dk1"/>
                </a:solidFill>
              </a:rPr>
              <a:t>Who has access to this information? Why?</a:t>
            </a:r>
          </a:p>
          <a:p>
            <a:pPr lvl="0" rtl="0">
              <a:spcBef>
                <a:spcPts val="0"/>
              </a:spcBef>
              <a:buNone/>
            </a:pPr>
            <a:endParaRPr/>
          </a:p>
        </p:txBody>
      </p:sp>
      <p:sp>
        <p:nvSpPr>
          <p:cNvPr id="198" name="Shape 19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11</a:t>
            </a:fld>
            <a:endParaRPr lang="en">
              <a:solidFill>
                <a:srgbClr val="FFFFFF"/>
              </a:solidFill>
            </a:endParaRPr>
          </a:p>
        </p:txBody>
      </p:sp>
      <p:sp>
        <p:nvSpPr>
          <p:cNvPr id="199" name="Shape 199"/>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34343"/>
                </a:solidFill>
              </a:rPr>
              <a:t>Module 2 — Selection / Lesson 2 — Documenting Digital Collections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03"/>
        <p:cNvGrpSpPr/>
        <p:nvPr/>
      </p:nvGrpSpPr>
      <p:grpSpPr>
        <a:xfrm>
          <a:off x="0" y="0"/>
          <a:ext cx="0" cy="0"/>
          <a:chOff x="0" y="0"/>
          <a:chExt cx="0" cy="0"/>
        </a:xfrm>
      </p:grpSpPr>
      <p:sp>
        <p:nvSpPr>
          <p:cNvPr id="204" name="Shape 204"/>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Why inventory digital collections?</a:t>
            </a:r>
          </a:p>
        </p:txBody>
      </p:sp>
      <p:sp>
        <p:nvSpPr>
          <p:cNvPr id="205" name="Shape 205"/>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dirty="0"/>
              <a:t>Libraries and archives already describe collections in a variety of ways: </a:t>
            </a:r>
          </a:p>
          <a:p>
            <a:pPr lvl="0" rtl="0">
              <a:spcBef>
                <a:spcPts val="0"/>
              </a:spcBef>
              <a:buNone/>
            </a:pPr>
            <a:r>
              <a:rPr lang="en" dirty="0"/>
              <a:t>Archival finding aids</a:t>
            </a:r>
          </a:p>
          <a:p>
            <a:pPr lvl="0" rtl="0">
              <a:spcBef>
                <a:spcPts val="0"/>
              </a:spcBef>
              <a:buNone/>
            </a:pPr>
            <a:r>
              <a:rPr lang="en" dirty="0"/>
              <a:t>Bibliographic catalogs</a:t>
            </a:r>
          </a:p>
          <a:p>
            <a:pPr lvl="0">
              <a:spcBef>
                <a:spcPts val="0"/>
              </a:spcBef>
              <a:buNone/>
            </a:pPr>
            <a:r>
              <a:rPr lang="en" dirty="0"/>
              <a:t>Digital collections access systems </a:t>
            </a:r>
          </a:p>
          <a:p>
            <a:pPr lvl="0">
              <a:spcBef>
                <a:spcPts val="0"/>
              </a:spcBef>
              <a:buNone/>
            </a:pPr>
            <a:r>
              <a:rPr lang="en" dirty="0"/>
              <a:t>Institutional repositories</a:t>
            </a:r>
          </a:p>
          <a:p>
            <a:pPr lvl="0">
              <a:spcBef>
                <a:spcPts val="0"/>
              </a:spcBef>
              <a:buNone/>
            </a:pPr>
            <a:r>
              <a:rPr lang="en" dirty="0"/>
              <a:t>Research data management systems</a:t>
            </a:r>
          </a:p>
          <a:p>
            <a:pPr lvl="0" rtl="0">
              <a:spcBef>
                <a:spcPts val="0"/>
              </a:spcBef>
              <a:buNone/>
            </a:pPr>
            <a:r>
              <a:rPr lang="en" dirty="0"/>
              <a:t>Descriptive, </a:t>
            </a:r>
            <a:r>
              <a:rPr lang="en-US" dirty="0" smtClean="0"/>
              <a:t>t</a:t>
            </a:r>
            <a:r>
              <a:rPr lang="en" dirty="0" err="1" smtClean="0"/>
              <a:t>echnical</a:t>
            </a:r>
            <a:r>
              <a:rPr lang="en" dirty="0"/>
              <a:t>, </a:t>
            </a:r>
            <a:r>
              <a:rPr lang="en-US" dirty="0" smtClean="0"/>
              <a:t>s</a:t>
            </a:r>
            <a:r>
              <a:rPr lang="en" dirty="0" err="1" smtClean="0"/>
              <a:t>tructural</a:t>
            </a:r>
            <a:r>
              <a:rPr lang="en" dirty="0"/>
              <a:t>, &amp; </a:t>
            </a:r>
            <a:r>
              <a:rPr lang="en-US" dirty="0" smtClean="0"/>
              <a:t>a</a:t>
            </a:r>
            <a:r>
              <a:rPr lang="en" dirty="0" err="1" smtClean="0"/>
              <a:t>dministrative</a:t>
            </a:r>
            <a:r>
              <a:rPr lang="en" dirty="0" smtClean="0"/>
              <a:t> </a:t>
            </a:r>
            <a:r>
              <a:rPr lang="en" dirty="0"/>
              <a:t>metadata</a:t>
            </a:r>
          </a:p>
          <a:p>
            <a:pPr lvl="0" rtl="0">
              <a:spcBef>
                <a:spcPts val="0"/>
              </a:spcBef>
              <a:buNone/>
            </a:pPr>
            <a:endParaRPr dirty="0"/>
          </a:p>
        </p:txBody>
      </p:sp>
      <p:sp>
        <p:nvSpPr>
          <p:cNvPr id="206" name="Shape 206"/>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12</a:t>
            </a:fld>
            <a:endParaRPr lang="en"/>
          </a:p>
        </p:txBody>
      </p:sp>
      <p:sp>
        <p:nvSpPr>
          <p:cNvPr id="207" name="Shape 207"/>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2 — Documenting Digital Collections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11"/>
        <p:cNvGrpSpPr/>
        <p:nvPr/>
      </p:nvGrpSpPr>
      <p:grpSpPr>
        <a:xfrm>
          <a:off x="0" y="0"/>
          <a:ext cx="0" cy="0"/>
          <a:chOff x="0" y="0"/>
          <a:chExt cx="0" cy="0"/>
        </a:xfrm>
      </p:grpSpPr>
      <p:sp>
        <p:nvSpPr>
          <p:cNvPr id="212" name="Shape 212"/>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Why inventory digital collections?</a:t>
            </a:r>
          </a:p>
        </p:txBody>
      </p:sp>
      <p:sp>
        <p:nvSpPr>
          <p:cNvPr id="213" name="Shape 213"/>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t>Digital collections inventories are different:</a:t>
            </a:r>
          </a:p>
          <a:p>
            <a:pPr marL="457200" lvl="0" indent="-228600" rtl="0">
              <a:spcBef>
                <a:spcPts val="0"/>
              </a:spcBef>
            </a:pPr>
            <a:r>
              <a:rPr lang="en"/>
              <a:t>Contain information about collections of all types from across the organization (not only archival collections)</a:t>
            </a:r>
          </a:p>
          <a:p>
            <a:pPr marL="457200" lvl="0" indent="-228600" rtl="0">
              <a:spcBef>
                <a:spcPts val="0"/>
              </a:spcBef>
            </a:pPr>
            <a:r>
              <a:rPr lang="en"/>
              <a:t>Describe born-digital and digitized at the collection level (not object level)</a:t>
            </a:r>
          </a:p>
          <a:p>
            <a:pPr marL="457200" lvl="0" indent="-228600" rtl="0">
              <a:spcBef>
                <a:spcPts val="0"/>
              </a:spcBef>
            </a:pPr>
            <a:r>
              <a:rPr lang="en"/>
              <a:t>Manage collection-level preservation and assessment information (not only descriptive metadata)</a:t>
            </a:r>
          </a:p>
          <a:p>
            <a:pPr marL="457200" lvl="0" indent="-228600" rtl="0">
              <a:spcBef>
                <a:spcPts val="0"/>
              </a:spcBef>
            </a:pPr>
            <a:r>
              <a:rPr lang="en"/>
              <a:t>Track and prioritize digital collections through the preservation workflow</a:t>
            </a:r>
          </a:p>
        </p:txBody>
      </p:sp>
      <p:sp>
        <p:nvSpPr>
          <p:cNvPr id="214" name="Shape 214"/>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13</a:t>
            </a:fld>
            <a:endParaRPr lang="en"/>
          </a:p>
        </p:txBody>
      </p:sp>
      <p:sp>
        <p:nvSpPr>
          <p:cNvPr id="215" name="Shape 215"/>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2 — Documenting Digital Collections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Creating a digital collections inventory</a:t>
            </a:r>
          </a:p>
        </p:txBody>
      </p:sp>
      <p:sp>
        <p:nvSpPr>
          <p:cNvPr id="221" name="Shape 221"/>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t>Consider:</a:t>
            </a:r>
          </a:p>
          <a:p>
            <a:pPr marL="457200" lvl="0" indent="-228600" rtl="0">
              <a:spcBef>
                <a:spcPts val="0"/>
              </a:spcBef>
            </a:pPr>
            <a:r>
              <a:rPr lang="en"/>
              <a:t>Who needs access to the inventory? </a:t>
            </a:r>
            <a:br>
              <a:rPr lang="en"/>
            </a:br>
            <a:r>
              <a:rPr lang="en"/>
              <a:t>(e.g., collections managers, digital preservation librarians)</a:t>
            </a:r>
          </a:p>
          <a:p>
            <a:pPr marL="914400" lvl="1" indent="-228600" rtl="0">
              <a:spcBef>
                <a:spcPts val="0"/>
              </a:spcBef>
            </a:pPr>
            <a:r>
              <a:rPr lang="en"/>
              <a:t>How will they use it? </a:t>
            </a:r>
          </a:p>
          <a:p>
            <a:pPr marL="457200" lvl="0" indent="-228600" rtl="0">
              <a:spcBef>
                <a:spcPts val="0"/>
              </a:spcBef>
            </a:pPr>
            <a:r>
              <a:rPr lang="en"/>
              <a:t>Who needs access to the information within it? </a:t>
            </a:r>
            <a:br>
              <a:rPr lang="en"/>
            </a:br>
            <a:r>
              <a:rPr lang="en"/>
              <a:t>(e.g., administrators)</a:t>
            </a:r>
          </a:p>
          <a:p>
            <a:pPr marL="457200" lvl="0" indent="-228600" rtl="0">
              <a:spcBef>
                <a:spcPts val="0"/>
              </a:spcBef>
            </a:pPr>
            <a:r>
              <a:rPr lang="en"/>
              <a:t>What support is required to create and manage it? </a:t>
            </a:r>
            <a:br>
              <a:rPr lang="en"/>
            </a:br>
            <a:r>
              <a:rPr lang="en"/>
              <a:t>(e.g., time, staff)</a:t>
            </a:r>
          </a:p>
        </p:txBody>
      </p:sp>
      <p:sp>
        <p:nvSpPr>
          <p:cNvPr id="222" name="Shape 22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14</a:t>
            </a:fld>
            <a:endParaRPr lang="en"/>
          </a:p>
        </p:txBody>
      </p:sp>
      <p:sp>
        <p:nvSpPr>
          <p:cNvPr id="223" name="Shape 223"/>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2 — Documenting Digital Collections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27"/>
        <p:cNvGrpSpPr/>
        <p:nvPr/>
      </p:nvGrpSpPr>
      <p:grpSpPr>
        <a:xfrm>
          <a:off x="0" y="0"/>
          <a:ext cx="0" cy="0"/>
          <a:chOff x="0" y="0"/>
          <a:chExt cx="0" cy="0"/>
        </a:xfrm>
      </p:grpSpPr>
      <p:sp>
        <p:nvSpPr>
          <p:cNvPr id="228" name="Shape 228"/>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Digital collections inventory</a:t>
            </a:r>
          </a:p>
        </p:txBody>
      </p:sp>
      <p:sp>
        <p:nvSpPr>
          <p:cNvPr id="229" name="Shape 229"/>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t>Inventories are living documents that must be updated and maintained as collections evolve.</a:t>
            </a:r>
          </a:p>
        </p:txBody>
      </p:sp>
      <p:sp>
        <p:nvSpPr>
          <p:cNvPr id="230" name="Shape 23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15</a:t>
            </a:fld>
            <a:endParaRPr lang="en"/>
          </a:p>
        </p:txBody>
      </p:sp>
      <p:sp>
        <p:nvSpPr>
          <p:cNvPr id="231" name="Shape 231"/>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2 — Documenting Digital Collections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35"/>
        <p:cNvGrpSpPr/>
        <p:nvPr/>
      </p:nvGrpSpPr>
      <p:grpSpPr>
        <a:xfrm>
          <a:off x="0" y="0"/>
          <a:ext cx="0" cy="0"/>
          <a:chOff x="0" y="0"/>
          <a:chExt cx="0" cy="0"/>
        </a:xfrm>
      </p:grpSpPr>
      <p:sp>
        <p:nvSpPr>
          <p:cNvPr id="236" name="Shape 236"/>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What might a digital collections inventory contain?</a:t>
            </a:r>
          </a:p>
        </p:txBody>
      </p:sp>
      <p:sp>
        <p:nvSpPr>
          <p:cNvPr id="237" name="Shape 237"/>
          <p:cNvSpPr txBox="1">
            <a:spLocks noGrp="1"/>
          </p:cNvSpPr>
          <p:nvPr>
            <p:ph type="body" idx="1"/>
          </p:nvPr>
        </p:nvSpPr>
        <p:spPr>
          <a:xfrm>
            <a:off x="311700" y="1442878"/>
            <a:ext cx="8520600" cy="4372500"/>
          </a:xfrm>
          <a:prstGeom prst="rect">
            <a:avLst/>
          </a:prstGeom>
        </p:spPr>
        <p:txBody>
          <a:bodyPr lIns="91425" tIns="91425" rIns="91425" bIns="91425" anchor="t" anchorCtr="0">
            <a:noAutofit/>
          </a:bodyPr>
          <a:lstStyle/>
          <a:p>
            <a:pPr marL="457200" lvl="0" indent="-228600" rtl="0">
              <a:spcBef>
                <a:spcPts val="0"/>
              </a:spcBef>
            </a:pPr>
            <a:r>
              <a:rPr lang="en" dirty="0"/>
              <a:t>Collection-level information about already digital (and born-digital) collections</a:t>
            </a:r>
          </a:p>
          <a:p>
            <a:pPr marL="457200" lvl="0" indent="-228600" rtl="0">
              <a:spcBef>
                <a:spcPts val="0"/>
              </a:spcBef>
            </a:pPr>
            <a:r>
              <a:rPr lang="en" dirty="0"/>
              <a:t>Collections in all states of curation</a:t>
            </a:r>
          </a:p>
          <a:p>
            <a:pPr marL="457200" lvl="0" indent="-228600" rtl="0">
              <a:spcBef>
                <a:spcPts val="0"/>
              </a:spcBef>
            </a:pPr>
            <a:r>
              <a:rPr lang="en" dirty="0"/>
              <a:t>Associated retention rules</a:t>
            </a:r>
          </a:p>
          <a:p>
            <a:pPr marL="457200" lvl="0" indent="-228600" rtl="0">
              <a:spcBef>
                <a:spcPts val="0"/>
              </a:spcBef>
            </a:pPr>
            <a:r>
              <a:rPr lang="en" dirty="0"/>
              <a:t>Descriptive, technical, and preservation metadata</a:t>
            </a:r>
          </a:p>
          <a:p>
            <a:pPr marL="457200" lvl="0" indent="-228600" rtl="0">
              <a:spcBef>
                <a:spcPts val="0"/>
              </a:spcBef>
            </a:pPr>
            <a:r>
              <a:rPr lang="en" dirty="0"/>
              <a:t>Think in terms of groups / collections of content</a:t>
            </a:r>
          </a:p>
          <a:p>
            <a:pPr marL="914400" lvl="1" indent="-228600" rtl="0">
              <a:spcBef>
                <a:spcPts val="0"/>
              </a:spcBef>
            </a:pPr>
            <a:r>
              <a:rPr lang="en" dirty="0"/>
              <a:t>Too much detail will make it difficult to maintain</a:t>
            </a:r>
          </a:p>
          <a:p>
            <a:pPr marL="914400" lvl="1" indent="-228600" rtl="0">
              <a:spcBef>
                <a:spcPts val="0"/>
              </a:spcBef>
            </a:pPr>
            <a:r>
              <a:rPr lang="en" dirty="0"/>
              <a:t>Collections should make sense for your organization </a:t>
            </a:r>
            <a:br>
              <a:rPr lang="en" dirty="0"/>
            </a:br>
            <a:r>
              <a:rPr lang="en" dirty="0"/>
              <a:t>(e.g., archival collections, collections based on format)</a:t>
            </a:r>
          </a:p>
        </p:txBody>
      </p:sp>
      <p:sp>
        <p:nvSpPr>
          <p:cNvPr id="238" name="Shape 23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16</a:t>
            </a:fld>
            <a:endParaRPr lang="en"/>
          </a:p>
        </p:txBody>
      </p:sp>
      <p:sp>
        <p:nvSpPr>
          <p:cNvPr id="239" name="Shape 239"/>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2 — Documenting Digital Collections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43"/>
        <p:cNvGrpSpPr/>
        <p:nvPr/>
      </p:nvGrpSpPr>
      <p:grpSpPr>
        <a:xfrm>
          <a:off x="0" y="0"/>
          <a:ext cx="0" cy="0"/>
          <a:chOff x="0" y="0"/>
          <a:chExt cx="0" cy="0"/>
        </a:xfrm>
      </p:grpSpPr>
      <p:sp>
        <p:nvSpPr>
          <p:cNvPr id="244" name="Shape 244"/>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Fields in a digital collections inventory (1/2)</a:t>
            </a:r>
          </a:p>
        </p:txBody>
      </p:sp>
      <p:sp>
        <p:nvSpPr>
          <p:cNvPr id="245" name="Shape 245"/>
          <p:cNvSpPr txBox="1">
            <a:spLocks noGrp="1"/>
          </p:cNvSpPr>
          <p:nvPr>
            <p:ph type="body" idx="1"/>
          </p:nvPr>
        </p:nvSpPr>
        <p:spPr>
          <a:xfrm>
            <a:off x="311700" y="1187697"/>
            <a:ext cx="8520600" cy="4372500"/>
          </a:xfrm>
          <a:prstGeom prst="rect">
            <a:avLst/>
          </a:prstGeom>
        </p:spPr>
        <p:txBody>
          <a:bodyPr lIns="91425" tIns="91425" rIns="91425" bIns="91425" anchor="t" anchorCtr="0">
            <a:noAutofit/>
          </a:bodyPr>
          <a:lstStyle/>
          <a:p>
            <a:pPr marL="457200" lvl="0" indent="-228600" rtl="0">
              <a:spcBef>
                <a:spcPts val="0"/>
              </a:spcBef>
            </a:pPr>
            <a:r>
              <a:rPr lang="en"/>
              <a:t>Collection title/s</a:t>
            </a:r>
          </a:p>
          <a:p>
            <a:pPr marL="457200" lvl="0" indent="-228600" rtl="0">
              <a:spcBef>
                <a:spcPts val="0"/>
              </a:spcBef>
            </a:pPr>
            <a:r>
              <a:rPr lang="en" dirty="0"/>
              <a:t>Location/s of content </a:t>
            </a:r>
          </a:p>
          <a:p>
            <a:pPr marL="914400" lvl="1" indent="-228600" rtl="0">
              <a:spcBef>
                <a:spcPts val="0"/>
              </a:spcBef>
            </a:pPr>
            <a:r>
              <a:rPr lang="en" dirty="0"/>
              <a:t>On which server or network drive? On external hard drives, DVDs, or CDs? In what box? On which shelf? In which room?</a:t>
            </a:r>
          </a:p>
          <a:p>
            <a:pPr marL="457200" marR="0" lvl="0" indent="-381000" algn="l" rtl="0">
              <a:lnSpc>
                <a:spcPct val="115000"/>
              </a:lnSpc>
              <a:spcBef>
                <a:spcPts val="0"/>
              </a:spcBef>
              <a:spcAft>
                <a:spcPts val="1600"/>
              </a:spcAft>
              <a:buClr>
                <a:srgbClr val="434343"/>
              </a:buClr>
              <a:buSzPct val="100000"/>
              <a:buFont typeface="Arial"/>
            </a:pPr>
            <a:r>
              <a:rPr lang="en" dirty="0"/>
              <a:t>Agents responsible for creating the collection (e.g., donor, digital collections department)</a:t>
            </a:r>
          </a:p>
          <a:p>
            <a:pPr marL="457200" marR="0" lvl="0" indent="-228600" algn="l" rtl="0">
              <a:lnSpc>
                <a:spcPct val="115000"/>
              </a:lnSpc>
              <a:spcBef>
                <a:spcPts val="0"/>
              </a:spcBef>
              <a:spcAft>
                <a:spcPts val="1600"/>
              </a:spcAft>
            </a:pPr>
            <a:r>
              <a:rPr lang="en" dirty="0"/>
              <a:t>Agents responsible for curating the collection (e.g., archivist, digital preservation librarian)</a:t>
            </a:r>
          </a:p>
          <a:p>
            <a:pPr marL="457200" marR="0" lvl="0" indent="-228600" algn="l" rtl="0">
              <a:lnSpc>
                <a:spcPct val="115000"/>
              </a:lnSpc>
              <a:spcBef>
                <a:spcPts val="0"/>
              </a:spcBef>
              <a:spcAft>
                <a:spcPts val="1600"/>
              </a:spcAft>
            </a:pPr>
            <a:r>
              <a:rPr lang="en" dirty="0"/>
              <a:t>Content stream (e.g., born-digital, digitized)</a:t>
            </a:r>
          </a:p>
        </p:txBody>
      </p:sp>
      <p:sp>
        <p:nvSpPr>
          <p:cNvPr id="246" name="Shape 246"/>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17</a:t>
            </a:fld>
            <a:endParaRPr lang="en"/>
          </a:p>
        </p:txBody>
      </p:sp>
      <p:sp>
        <p:nvSpPr>
          <p:cNvPr id="247" name="Shape 247"/>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2 — Documenting Digital Collections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51"/>
        <p:cNvGrpSpPr/>
        <p:nvPr/>
      </p:nvGrpSpPr>
      <p:grpSpPr>
        <a:xfrm>
          <a:off x="0" y="0"/>
          <a:ext cx="0" cy="0"/>
          <a:chOff x="0" y="0"/>
          <a:chExt cx="0" cy="0"/>
        </a:xfrm>
      </p:grpSpPr>
      <p:sp>
        <p:nvSpPr>
          <p:cNvPr id="252" name="Shape 252"/>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Fields in a digital collections inventory (2/2)</a:t>
            </a:r>
          </a:p>
        </p:txBody>
      </p:sp>
      <p:sp>
        <p:nvSpPr>
          <p:cNvPr id="253" name="Shape 253"/>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marL="457200" marR="0" lvl="0" indent="-228600" algn="l" rtl="0">
              <a:lnSpc>
                <a:spcPct val="115000"/>
              </a:lnSpc>
              <a:spcBef>
                <a:spcPts val="0"/>
              </a:spcBef>
              <a:spcAft>
                <a:spcPts val="1600"/>
              </a:spcAft>
            </a:pPr>
            <a:r>
              <a:rPr lang="en"/>
              <a:t>Format</a:t>
            </a:r>
          </a:p>
          <a:p>
            <a:pPr marL="457200" marR="0" lvl="0" indent="-228600" algn="l" rtl="0">
              <a:lnSpc>
                <a:spcPct val="115000"/>
              </a:lnSpc>
              <a:spcBef>
                <a:spcPts val="0"/>
              </a:spcBef>
              <a:spcAft>
                <a:spcPts val="1600"/>
              </a:spcAft>
            </a:pPr>
            <a:r>
              <a:rPr lang="en"/>
              <a:t>Number of files</a:t>
            </a:r>
          </a:p>
          <a:p>
            <a:pPr marL="457200" marR="0" lvl="0" indent="-228600" algn="l" rtl="0">
              <a:lnSpc>
                <a:spcPct val="115000"/>
              </a:lnSpc>
              <a:spcBef>
                <a:spcPts val="0"/>
              </a:spcBef>
              <a:spcAft>
                <a:spcPts val="1600"/>
              </a:spcAft>
            </a:pPr>
            <a:r>
              <a:rPr lang="en"/>
              <a:t>Size of collection (in bytes)</a:t>
            </a:r>
          </a:p>
          <a:p>
            <a:pPr marL="457200" marR="0" lvl="0" indent="-228600" algn="l" rtl="0">
              <a:lnSpc>
                <a:spcPct val="115000"/>
              </a:lnSpc>
              <a:spcBef>
                <a:spcPts val="0"/>
              </a:spcBef>
              <a:spcAft>
                <a:spcPts val="1600"/>
              </a:spcAft>
            </a:pPr>
            <a:r>
              <a:rPr lang="en"/>
              <a:t>Collection creation date/s, date of initial inventory, event-related dates</a:t>
            </a:r>
          </a:p>
          <a:p>
            <a:pPr marL="457200" marR="0" lvl="0" indent="-228600" algn="l" rtl="0">
              <a:lnSpc>
                <a:spcPct val="115000"/>
              </a:lnSpc>
              <a:spcBef>
                <a:spcPts val="0"/>
              </a:spcBef>
              <a:spcAft>
                <a:spcPts val="1600"/>
              </a:spcAft>
            </a:pPr>
            <a:r>
              <a:rPr lang="en"/>
              <a:t>Agent responsible for inventorying collection</a:t>
            </a:r>
          </a:p>
          <a:p>
            <a:pPr marL="457200" marR="0" lvl="0" indent="-228600" algn="l" rtl="0">
              <a:lnSpc>
                <a:spcPct val="115000"/>
              </a:lnSpc>
              <a:spcBef>
                <a:spcPts val="0"/>
              </a:spcBef>
              <a:spcAft>
                <a:spcPts val="1600"/>
              </a:spcAft>
            </a:pPr>
            <a:r>
              <a:rPr lang="en"/>
              <a:t>Assessment information (see Lesson 3)</a:t>
            </a:r>
          </a:p>
        </p:txBody>
      </p:sp>
      <p:sp>
        <p:nvSpPr>
          <p:cNvPr id="254" name="Shape 254"/>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18</a:t>
            </a:fld>
            <a:endParaRPr lang="en"/>
          </a:p>
        </p:txBody>
      </p:sp>
      <p:sp>
        <p:nvSpPr>
          <p:cNvPr id="255" name="Shape 255"/>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2 — Documenting Digital Collections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59"/>
        <p:cNvGrpSpPr/>
        <p:nvPr/>
      </p:nvGrpSpPr>
      <p:grpSpPr>
        <a:xfrm>
          <a:off x="0" y="0"/>
          <a:ext cx="0" cy="0"/>
          <a:chOff x="0" y="0"/>
          <a:chExt cx="0" cy="0"/>
        </a:xfrm>
      </p:grpSpPr>
      <p:sp>
        <p:nvSpPr>
          <p:cNvPr id="260" name="Shape 260"/>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Building a digital collections inventory (1/3)</a:t>
            </a:r>
          </a:p>
        </p:txBody>
      </p:sp>
      <p:sp>
        <p:nvSpPr>
          <p:cNvPr id="261" name="Shape 261"/>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marR="0" lvl="0" algn="l" rtl="0">
              <a:lnSpc>
                <a:spcPct val="115000"/>
              </a:lnSpc>
              <a:spcBef>
                <a:spcPts val="0"/>
              </a:spcBef>
              <a:spcAft>
                <a:spcPts val="1600"/>
              </a:spcAft>
              <a:buNone/>
            </a:pPr>
            <a:r>
              <a:rPr lang="en"/>
              <a:t>Consider the skills of those who will:</a:t>
            </a:r>
          </a:p>
          <a:p>
            <a:pPr marL="457200" marR="0" lvl="0" indent="-228600" algn="l" rtl="0">
              <a:lnSpc>
                <a:spcPct val="115000"/>
              </a:lnSpc>
              <a:spcBef>
                <a:spcPts val="0"/>
              </a:spcBef>
              <a:spcAft>
                <a:spcPts val="1600"/>
              </a:spcAft>
            </a:pPr>
            <a:r>
              <a:rPr lang="en"/>
              <a:t>Create it</a:t>
            </a:r>
          </a:p>
          <a:p>
            <a:pPr marL="457200" marR="0" lvl="0" indent="-228600" algn="l" rtl="0">
              <a:lnSpc>
                <a:spcPct val="115000"/>
              </a:lnSpc>
              <a:spcBef>
                <a:spcPts val="0"/>
              </a:spcBef>
              <a:spcAft>
                <a:spcPts val="1600"/>
              </a:spcAft>
            </a:pPr>
            <a:r>
              <a:rPr lang="en"/>
              <a:t>Use it</a:t>
            </a:r>
          </a:p>
          <a:p>
            <a:pPr marL="457200" marR="0" lvl="0" indent="-228600" algn="l" rtl="0">
              <a:lnSpc>
                <a:spcPct val="115000"/>
              </a:lnSpc>
              <a:spcBef>
                <a:spcPts val="0"/>
              </a:spcBef>
              <a:spcAft>
                <a:spcPts val="1600"/>
              </a:spcAft>
            </a:pPr>
            <a:r>
              <a:rPr lang="en"/>
              <a:t>Maintain it</a:t>
            </a:r>
          </a:p>
          <a:p>
            <a:pPr marR="0" lvl="0" algn="l" rtl="0">
              <a:lnSpc>
                <a:spcPct val="115000"/>
              </a:lnSpc>
              <a:spcBef>
                <a:spcPts val="0"/>
              </a:spcBef>
              <a:spcAft>
                <a:spcPts val="1600"/>
              </a:spcAft>
              <a:buNone/>
            </a:pPr>
            <a:r>
              <a:rPr lang="en"/>
              <a:t>How will you report out of it? </a:t>
            </a:r>
          </a:p>
          <a:p>
            <a:pPr marR="0" lvl="0" algn="l" rtl="0">
              <a:lnSpc>
                <a:spcPct val="115000"/>
              </a:lnSpc>
              <a:spcBef>
                <a:spcPts val="0"/>
              </a:spcBef>
              <a:spcAft>
                <a:spcPts val="1600"/>
              </a:spcAft>
              <a:buNone/>
            </a:pPr>
            <a:endParaRPr/>
          </a:p>
        </p:txBody>
      </p:sp>
      <p:sp>
        <p:nvSpPr>
          <p:cNvPr id="262" name="Shape 26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19</a:t>
            </a:fld>
            <a:endParaRPr lang="en"/>
          </a:p>
        </p:txBody>
      </p:sp>
      <p:sp>
        <p:nvSpPr>
          <p:cNvPr id="263" name="Shape 263"/>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2 — Documenting Digital Collections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p:nvPr/>
        </p:nvSpPr>
        <p:spPr>
          <a:xfrm>
            <a:off x="119215" y="4247350"/>
            <a:ext cx="13041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Planning</a:t>
            </a:r>
          </a:p>
        </p:txBody>
      </p:sp>
      <p:sp>
        <p:nvSpPr>
          <p:cNvPr id="122" name="Shape 122"/>
          <p:cNvSpPr txBox="1"/>
          <p:nvPr/>
        </p:nvSpPr>
        <p:spPr>
          <a:xfrm>
            <a:off x="1557378" y="4247350"/>
            <a:ext cx="13041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F3F3F3"/>
                </a:solidFill>
              </a:rPr>
              <a:t>Selection</a:t>
            </a:r>
          </a:p>
        </p:txBody>
      </p:sp>
      <p:sp>
        <p:nvSpPr>
          <p:cNvPr id="123" name="Shape 123"/>
          <p:cNvSpPr txBox="1"/>
          <p:nvPr/>
        </p:nvSpPr>
        <p:spPr>
          <a:xfrm>
            <a:off x="3042639" y="4247350"/>
            <a:ext cx="14286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Preparation</a:t>
            </a:r>
          </a:p>
        </p:txBody>
      </p:sp>
      <p:sp>
        <p:nvSpPr>
          <p:cNvPr id="124" name="Shape 124"/>
          <p:cNvSpPr txBox="1"/>
          <p:nvPr/>
        </p:nvSpPr>
        <p:spPr>
          <a:xfrm>
            <a:off x="5754290" y="4247350"/>
            <a:ext cx="1992899"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Post-Submission</a:t>
            </a:r>
          </a:p>
        </p:txBody>
      </p:sp>
      <p:sp>
        <p:nvSpPr>
          <p:cNvPr id="125" name="Shape 125"/>
          <p:cNvSpPr txBox="1"/>
          <p:nvPr/>
        </p:nvSpPr>
        <p:spPr>
          <a:xfrm>
            <a:off x="7562277" y="4247350"/>
            <a:ext cx="15774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Sustainability</a:t>
            </a:r>
          </a:p>
        </p:txBody>
      </p:sp>
      <p:sp>
        <p:nvSpPr>
          <p:cNvPr id="126" name="Shape 126"/>
          <p:cNvSpPr txBox="1"/>
          <p:nvPr/>
        </p:nvSpPr>
        <p:spPr>
          <a:xfrm>
            <a:off x="4498578" y="4247350"/>
            <a:ext cx="14286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Submission</a:t>
            </a:r>
          </a:p>
        </p:txBody>
      </p:sp>
      <p:pic>
        <p:nvPicPr>
          <p:cNvPr id="127" name="Shape 127"/>
          <p:cNvPicPr preferRelativeResize="0"/>
          <p:nvPr/>
        </p:nvPicPr>
        <p:blipFill>
          <a:blip r:embed="rId3">
            <a:alphaModFix/>
          </a:blip>
          <a:stretch>
            <a:fillRect/>
          </a:stretch>
        </p:blipFill>
        <p:spPr>
          <a:xfrm>
            <a:off x="2960622" y="2738031"/>
            <a:ext cx="1428750" cy="1485900"/>
          </a:xfrm>
          <a:prstGeom prst="rect">
            <a:avLst/>
          </a:prstGeom>
          <a:noFill/>
          <a:ln>
            <a:noFill/>
          </a:ln>
        </p:spPr>
      </p:pic>
      <p:pic>
        <p:nvPicPr>
          <p:cNvPr id="128" name="Shape 128"/>
          <p:cNvPicPr preferRelativeResize="0"/>
          <p:nvPr/>
        </p:nvPicPr>
        <p:blipFill>
          <a:blip r:embed="rId4">
            <a:alphaModFix/>
          </a:blip>
          <a:stretch>
            <a:fillRect/>
          </a:stretch>
        </p:blipFill>
        <p:spPr>
          <a:xfrm>
            <a:off x="56890" y="2790418"/>
            <a:ext cx="1428750" cy="1381125"/>
          </a:xfrm>
          <a:prstGeom prst="rect">
            <a:avLst/>
          </a:prstGeom>
          <a:noFill/>
          <a:ln>
            <a:noFill/>
          </a:ln>
        </p:spPr>
      </p:pic>
      <p:pic>
        <p:nvPicPr>
          <p:cNvPr id="129" name="Shape 129"/>
          <p:cNvPicPr preferRelativeResize="0"/>
          <p:nvPr/>
        </p:nvPicPr>
        <p:blipFill>
          <a:blip r:embed="rId5">
            <a:alphaModFix/>
          </a:blip>
          <a:stretch>
            <a:fillRect/>
          </a:stretch>
        </p:blipFill>
        <p:spPr>
          <a:xfrm>
            <a:off x="4560828" y="2755032"/>
            <a:ext cx="1304100" cy="1451898"/>
          </a:xfrm>
          <a:prstGeom prst="rect">
            <a:avLst/>
          </a:prstGeom>
          <a:noFill/>
          <a:ln>
            <a:noFill/>
          </a:ln>
        </p:spPr>
      </p:pic>
      <p:pic>
        <p:nvPicPr>
          <p:cNvPr id="130" name="Shape 130"/>
          <p:cNvPicPr preferRelativeResize="0"/>
          <p:nvPr/>
        </p:nvPicPr>
        <p:blipFill>
          <a:blip r:embed="rId6">
            <a:alphaModFix/>
          </a:blip>
          <a:stretch>
            <a:fillRect/>
          </a:stretch>
        </p:blipFill>
        <p:spPr>
          <a:xfrm>
            <a:off x="1643394" y="2790418"/>
            <a:ext cx="1132069" cy="1381124"/>
          </a:xfrm>
          <a:prstGeom prst="rect">
            <a:avLst/>
          </a:prstGeom>
          <a:noFill/>
          <a:ln>
            <a:noFill/>
          </a:ln>
        </p:spPr>
      </p:pic>
      <p:pic>
        <p:nvPicPr>
          <p:cNvPr id="131" name="Shape 131"/>
          <p:cNvPicPr preferRelativeResize="0"/>
          <p:nvPr/>
        </p:nvPicPr>
        <p:blipFill>
          <a:blip r:embed="rId7">
            <a:alphaModFix/>
          </a:blip>
          <a:stretch>
            <a:fillRect/>
          </a:stretch>
        </p:blipFill>
        <p:spPr>
          <a:xfrm>
            <a:off x="7636590" y="2742793"/>
            <a:ext cx="1428750" cy="1476375"/>
          </a:xfrm>
          <a:prstGeom prst="rect">
            <a:avLst/>
          </a:prstGeom>
          <a:noFill/>
          <a:ln>
            <a:noFill/>
          </a:ln>
        </p:spPr>
      </p:pic>
      <p:pic>
        <p:nvPicPr>
          <p:cNvPr id="132" name="Shape 132"/>
          <p:cNvPicPr preferRelativeResize="0"/>
          <p:nvPr/>
        </p:nvPicPr>
        <p:blipFill>
          <a:blip r:embed="rId8">
            <a:alphaModFix/>
          </a:blip>
          <a:stretch>
            <a:fillRect/>
          </a:stretch>
        </p:blipFill>
        <p:spPr>
          <a:xfrm>
            <a:off x="6036384" y="2766606"/>
            <a:ext cx="1428750" cy="1428750"/>
          </a:xfrm>
          <a:prstGeom prst="rect">
            <a:avLst/>
          </a:prstGeom>
          <a:noFill/>
          <a:ln>
            <a:noFill/>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67"/>
        <p:cNvGrpSpPr/>
        <p:nvPr/>
      </p:nvGrpSpPr>
      <p:grpSpPr>
        <a:xfrm>
          <a:off x="0" y="0"/>
          <a:ext cx="0" cy="0"/>
          <a:chOff x="0" y="0"/>
          <a:chExt cx="0" cy="0"/>
        </a:xfrm>
      </p:grpSpPr>
      <p:sp>
        <p:nvSpPr>
          <p:cNvPr id="268" name="Shape 268"/>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Building a digital collections inventory (2/3)</a:t>
            </a:r>
          </a:p>
        </p:txBody>
      </p:sp>
      <p:sp>
        <p:nvSpPr>
          <p:cNvPr id="269" name="Shape 269"/>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t>Keep it simple </a:t>
            </a:r>
          </a:p>
          <a:p>
            <a:pPr marL="457200" lvl="0" indent="-228600" rtl="0">
              <a:spcBef>
                <a:spcPts val="0"/>
              </a:spcBef>
            </a:pPr>
            <a:r>
              <a:rPr lang="en"/>
              <a:t>A spreadsheet might be all you need</a:t>
            </a:r>
          </a:p>
          <a:p>
            <a:pPr marL="457200" lvl="0" indent="-228600" rtl="0">
              <a:spcBef>
                <a:spcPts val="0"/>
              </a:spcBef>
            </a:pPr>
            <a:r>
              <a:rPr lang="en"/>
              <a:t>Over complexity could lead to underutilization</a:t>
            </a:r>
          </a:p>
        </p:txBody>
      </p:sp>
      <p:sp>
        <p:nvSpPr>
          <p:cNvPr id="270" name="Shape 27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20</a:t>
            </a:fld>
            <a:endParaRPr lang="en"/>
          </a:p>
        </p:txBody>
      </p:sp>
      <p:sp>
        <p:nvSpPr>
          <p:cNvPr id="271" name="Shape 271"/>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2 — Documenting Digital Collections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75"/>
        <p:cNvGrpSpPr/>
        <p:nvPr/>
      </p:nvGrpSpPr>
      <p:grpSpPr>
        <a:xfrm>
          <a:off x="0" y="0"/>
          <a:ext cx="0" cy="0"/>
          <a:chOff x="0" y="0"/>
          <a:chExt cx="0" cy="0"/>
        </a:xfrm>
      </p:grpSpPr>
      <p:sp>
        <p:nvSpPr>
          <p:cNvPr id="276" name="Shape 276"/>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Building a digital collections inventory (3/3)</a:t>
            </a:r>
          </a:p>
        </p:txBody>
      </p:sp>
      <p:sp>
        <p:nvSpPr>
          <p:cNvPr id="277" name="Shape 277"/>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t>Consider the inventory’s long-term access</a:t>
            </a:r>
          </a:p>
          <a:p>
            <a:pPr marL="457200" lvl="0" indent="-228600" rtl="0">
              <a:spcBef>
                <a:spcPts val="0"/>
              </a:spcBef>
            </a:pPr>
            <a:r>
              <a:rPr lang="en"/>
              <a:t>Ownership</a:t>
            </a:r>
          </a:p>
          <a:p>
            <a:pPr marL="914400" lvl="1" indent="-228600" rtl="0">
              <a:spcBef>
                <a:spcPts val="0"/>
              </a:spcBef>
            </a:pPr>
            <a:r>
              <a:rPr lang="en"/>
              <a:t>Multiple stakeholders ensure its maintenance over time</a:t>
            </a:r>
          </a:p>
          <a:p>
            <a:pPr marL="457200" lvl="0" indent="-228600" rtl="0">
              <a:spcBef>
                <a:spcPts val="0"/>
              </a:spcBef>
            </a:pPr>
            <a:r>
              <a:rPr lang="en"/>
              <a:t>Location</a:t>
            </a:r>
          </a:p>
          <a:p>
            <a:pPr marL="914400" lvl="1" indent="-228600" rtl="0">
              <a:spcBef>
                <a:spcPts val="0"/>
              </a:spcBef>
            </a:pPr>
            <a:r>
              <a:rPr lang="en"/>
              <a:t>Use will increase if people can find it (e.g., networked drive)</a:t>
            </a:r>
          </a:p>
          <a:p>
            <a:pPr marL="457200" lvl="0" indent="-228600" rtl="0">
              <a:spcBef>
                <a:spcPts val="0"/>
              </a:spcBef>
            </a:pPr>
            <a:r>
              <a:rPr lang="en"/>
              <a:t>Documentation</a:t>
            </a:r>
          </a:p>
          <a:p>
            <a:pPr marL="914400" lvl="1" indent="-228600" rtl="0">
              <a:spcBef>
                <a:spcPts val="0"/>
              </a:spcBef>
            </a:pPr>
            <a:r>
              <a:rPr lang="en"/>
              <a:t>A documented and clearly defined data structure helps others understand the content</a:t>
            </a:r>
          </a:p>
          <a:p>
            <a:pPr lvl="0" rtl="0">
              <a:spcBef>
                <a:spcPts val="0"/>
              </a:spcBef>
              <a:buNone/>
            </a:pPr>
            <a:endParaRPr/>
          </a:p>
        </p:txBody>
      </p:sp>
      <p:sp>
        <p:nvSpPr>
          <p:cNvPr id="278" name="Shape 27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21</a:t>
            </a:fld>
            <a:endParaRPr lang="en"/>
          </a:p>
        </p:txBody>
      </p:sp>
      <p:sp>
        <p:nvSpPr>
          <p:cNvPr id="279" name="Shape 279"/>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2 — Documenting Digital Collections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6AA84F"/>
        </a:solidFill>
        <a:effectLst/>
      </p:bgPr>
    </p:bg>
    <p:spTree>
      <p:nvGrpSpPr>
        <p:cNvPr id="1" name="Shape 283"/>
        <p:cNvGrpSpPr/>
        <p:nvPr/>
      </p:nvGrpSpPr>
      <p:grpSpPr>
        <a:xfrm>
          <a:off x="0" y="0"/>
          <a:ext cx="0" cy="0"/>
          <a:chOff x="0" y="0"/>
          <a:chExt cx="0" cy="0"/>
        </a:xfrm>
      </p:grpSpPr>
      <p:sp>
        <p:nvSpPr>
          <p:cNvPr id="284" name="Shape 284"/>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b="1"/>
              <a:t>Exercise: </a:t>
            </a:r>
            <a:r>
              <a:rPr lang="en"/>
              <a:t>Building a Digital Collections Inventory</a:t>
            </a:r>
          </a:p>
        </p:txBody>
      </p:sp>
      <p:sp>
        <p:nvSpPr>
          <p:cNvPr id="285" name="Shape 285"/>
          <p:cNvSpPr txBox="1">
            <a:spLocks noGrp="1"/>
          </p:cNvSpPr>
          <p:nvPr>
            <p:ph type="body" idx="1"/>
          </p:nvPr>
        </p:nvSpPr>
        <p:spPr>
          <a:xfrm>
            <a:off x="311700" y="1356866"/>
            <a:ext cx="8520600" cy="4088700"/>
          </a:xfrm>
          <a:prstGeom prst="rect">
            <a:avLst/>
          </a:prstGeom>
        </p:spPr>
        <p:txBody>
          <a:bodyPr lIns="91425" tIns="91425" rIns="91425" bIns="91425" anchor="t" anchorCtr="0">
            <a:noAutofit/>
          </a:bodyPr>
          <a:lstStyle/>
          <a:p>
            <a:pPr lvl="0" rtl="0">
              <a:spcBef>
                <a:spcPts val="0"/>
              </a:spcBef>
              <a:buNone/>
            </a:pPr>
            <a:r>
              <a:rPr lang="en" sz="2400" dirty="0">
                <a:solidFill>
                  <a:srgbClr val="FFFFFF"/>
                </a:solidFill>
              </a:rPr>
              <a:t>Type: </a:t>
            </a:r>
            <a:r>
              <a:rPr lang="en" dirty="0"/>
              <a:t>Interactive</a:t>
            </a:r>
          </a:p>
          <a:p>
            <a:pPr lvl="0" rtl="0">
              <a:spcBef>
                <a:spcPts val="0"/>
              </a:spcBef>
              <a:buNone/>
            </a:pPr>
            <a:r>
              <a:rPr lang="en" sz="2400" dirty="0">
                <a:solidFill>
                  <a:srgbClr val="FFFFFF"/>
                </a:solidFill>
              </a:rPr>
              <a:t>Goal: </a:t>
            </a:r>
            <a:r>
              <a:rPr lang="en" dirty="0"/>
              <a:t>Understand what information is valued / valuable in an inventory, and who needs to be involved in its creation, use, and maintenance.</a:t>
            </a:r>
          </a:p>
          <a:p>
            <a:pPr lvl="0">
              <a:spcBef>
                <a:spcPts val="0"/>
              </a:spcBef>
              <a:buNone/>
            </a:pPr>
            <a:r>
              <a:rPr lang="en" sz="2400" dirty="0">
                <a:solidFill>
                  <a:srgbClr val="FFFFFF"/>
                </a:solidFill>
              </a:rPr>
              <a:t>Description: </a:t>
            </a:r>
            <a:br>
              <a:rPr lang="en" sz="2400" dirty="0">
                <a:solidFill>
                  <a:srgbClr val="FFFFFF"/>
                </a:solidFill>
              </a:rPr>
            </a:br>
            <a:r>
              <a:rPr lang="en" sz="1300" dirty="0">
                <a:solidFill>
                  <a:srgbClr val="FFFFFF"/>
                </a:solidFill>
              </a:rPr>
              <a:t>For each </a:t>
            </a:r>
            <a:r>
              <a:rPr lang="en" sz="1300" dirty="0"/>
              <a:t>participant pair</a:t>
            </a:r>
            <a:r>
              <a:rPr lang="en" sz="1300" dirty="0">
                <a:solidFill>
                  <a:srgbClr val="FFFFFF"/>
                </a:solidFill>
              </a:rPr>
              <a:t>, spend ten minutes documenting the following in a shared Google doc so that </a:t>
            </a:r>
            <a:r>
              <a:rPr lang="en" sz="1300" dirty="0"/>
              <a:t>the group can view the results during the group discussion at the end</a:t>
            </a:r>
            <a:r>
              <a:rPr lang="en" sz="1300" dirty="0">
                <a:solidFill>
                  <a:srgbClr val="FFFFFF"/>
                </a:solidFill>
              </a:rPr>
              <a:t>: </a:t>
            </a:r>
          </a:p>
          <a:p>
            <a:pPr marL="457200" lvl="0" indent="-311150" rtl="0">
              <a:spcBef>
                <a:spcPts val="0"/>
              </a:spcBef>
              <a:buClr>
                <a:srgbClr val="FFFFFF"/>
              </a:buClr>
              <a:buSzPct val="100000"/>
            </a:pPr>
            <a:r>
              <a:rPr lang="en" sz="1300" dirty="0">
                <a:solidFill>
                  <a:srgbClr val="FFFFFF"/>
                </a:solidFill>
              </a:rPr>
              <a:t>List 5-10 fields the inventory should contain and be prepared to discuss why</a:t>
            </a:r>
          </a:p>
          <a:p>
            <a:pPr marL="457200" lvl="0" indent="-311150" rtl="0">
              <a:spcBef>
                <a:spcPts val="0"/>
              </a:spcBef>
              <a:buClr>
                <a:srgbClr val="FFFFFF"/>
              </a:buClr>
              <a:buSzPct val="100000"/>
            </a:pPr>
            <a:r>
              <a:rPr lang="en" sz="1300" dirty="0">
                <a:solidFill>
                  <a:srgbClr val="FFFFFF"/>
                </a:solidFill>
              </a:rPr>
              <a:t>List the staff positions of: 1 inventory creator, 1 inventory maintainer (may be the same as the creator), 2 inventory users, 2 consumers of the inventory information</a:t>
            </a:r>
          </a:p>
          <a:p>
            <a:pPr marL="457200" lvl="0" indent="-311150" rtl="0">
              <a:spcBef>
                <a:spcPts val="0"/>
              </a:spcBef>
              <a:buClr>
                <a:srgbClr val="FFFFFF"/>
              </a:buClr>
              <a:buSzPct val="100000"/>
            </a:pPr>
            <a:r>
              <a:rPr lang="en" sz="1300" dirty="0">
                <a:solidFill>
                  <a:srgbClr val="FFFFFF"/>
                </a:solidFill>
              </a:rPr>
              <a:t>Identify three collections that should be documented in the inventory. Why?</a:t>
            </a:r>
          </a:p>
          <a:p>
            <a:pPr lvl="0" rtl="0">
              <a:spcBef>
                <a:spcPts val="0"/>
              </a:spcBef>
              <a:buNone/>
            </a:pPr>
            <a:r>
              <a:rPr lang="en" sz="1300" dirty="0"/>
              <a:t>Review responses in the Google doc and d</a:t>
            </a:r>
            <a:r>
              <a:rPr lang="en" sz="1300" dirty="0">
                <a:solidFill>
                  <a:srgbClr val="FFFFFF"/>
                </a:solidFill>
              </a:rPr>
              <a:t>iscuss outcomes as a large group. </a:t>
            </a:r>
          </a:p>
          <a:p>
            <a:pPr lvl="0" rtl="0">
              <a:spcBef>
                <a:spcPts val="0"/>
              </a:spcBef>
              <a:buNone/>
            </a:pPr>
            <a:endParaRPr dirty="0"/>
          </a:p>
        </p:txBody>
      </p:sp>
      <p:sp>
        <p:nvSpPr>
          <p:cNvPr id="286" name="Shape 286"/>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22</a:t>
            </a:fld>
            <a:endParaRPr lang="en">
              <a:solidFill>
                <a:srgbClr val="FFFFFF"/>
              </a:solidFill>
            </a:endParaRPr>
          </a:p>
        </p:txBody>
      </p:sp>
      <p:sp>
        <p:nvSpPr>
          <p:cNvPr id="287" name="Shape 287"/>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34343"/>
                </a:solidFill>
              </a:rPr>
              <a:t>Module 2 — Selection / Lesson 2 — Documenting Digital Collections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291"/>
        <p:cNvGrpSpPr/>
        <p:nvPr/>
      </p:nvGrpSpPr>
      <p:grpSpPr>
        <a:xfrm>
          <a:off x="0" y="0"/>
          <a:ext cx="0" cy="0"/>
          <a:chOff x="0" y="0"/>
          <a:chExt cx="0" cy="0"/>
        </a:xfrm>
      </p:grpSpPr>
      <p:sp>
        <p:nvSpPr>
          <p:cNvPr id="292" name="Shape 292"/>
          <p:cNvSpPr txBox="1">
            <a:spLocks noGrp="1"/>
          </p:cNvSpPr>
          <p:nvPr>
            <p:ph type="title"/>
          </p:nvPr>
        </p:nvSpPr>
        <p:spPr>
          <a:xfrm>
            <a:off x="311700" y="2867800"/>
            <a:ext cx="8520600" cy="1122300"/>
          </a:xfrm>
          <a:prstGeom prst="rect">
            <a:avLst/>
          </a:prstGeom>
        </p:spPr>
        <p:txBody>
          <a:bodyPr lIns="91425" tIns="91425" rIns="91425" bIns="91425" anchor="ctr" anchorCtr="0">
            <a:noAutofit/>
          </a:bodyPr>
          <a:lstStyle/>
          <a:p>
            <a:pPr lvl="0" rtl="0">
              <a:spcBef>
                <a:spcPts val="0"/>
              </a:spcBef>
              <a:buNone/>
            </a:pPr>
            <a:r>
              <a:rPr lang="en" b="1"/>
              <a:t>Lesson </a:t>
            </a:r>
            <a:r>
              <a:rPr lang="en"/>
              <a:t>3</a:t>
            </a:r>
            <a:r>
              <a:rPr lang="en" b="1"/>
              <a:t>: </a:t>
            </a:r>
            <a:r>
              <a:rPr lang="en"/>
              <a:t>Assessing </a:t>
            </a:r>
            <a:br>
              <a:rPr lang="en"/>
            </a:br>
            <a:r>
              <a:rPr lang="en"/>
              <a:t>Digital Collections</a:t>
            </a:r>
          </a:p>
        </p:txBody>
      </p:sp>
      <p:sp>
        <p:nvSpPr>
          <p:cNvPr id="293" name="Shape 293"/>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23</a:t>
            </a:fld>
            <a:endParaRPr lang="en"/>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97"/>
        <p:cNvGrpSpPr/>
        <p:nvPr/>
      </p:nvGrpSpPr>
      <p:grpSpPr>
        <a:xfrm>
          <a:off x="0" y="0"/>
          <a:ext cx="0" cy="0"/>
          <a:chOff x="0" y="0"/>
          <a:chExt cx="0" cy="0"/>
        </a:xfrm>
      </p:grpSpPr>
      <p:sp>
        <p:nvSpPr>
          <p:cNvPr id="298" name="Shape 298"/>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Selection for digital preservation</a:t>
            </a:r>
          </a:p>
        </p:txBody>
      </p:sp>
      <p:sp>
        <p:nvSpPr>
          <p:cNvPr id="299" name="Shape 299"/>
          <p:cNvSpPr txBox="1">
            <a:spLocks noGrp="1"/>
          </p:cNvSpPr>
          <p:nvPr>
            <p:ph type="body" idx="1"/>
          </p:nvPr>
        </p:nvSpPr>
        <p:spPr>
          <a:xfrm>
            <a:off x="323500" y="1198329"/>
            <a:ext cx="8520600" cy="4372500"/>
          </a:xfrm>
          <a:prstGeom prst="rect">
            <a:avLst/>
          </a:prstGeom>
        </p:spPr>
        <p:txBody>
          <a:bodyPr lIns="91425" tIns="91425" rIns="91425" bIns="91425" anchor="t" anchorCtr="0">
            <a:noAutofit/>
          </a:bodyPr>
          <a:lstStyle/>
          <a:p>
            <a:pPr marL="0" lvl="0" indent="0" rtl="0">
              <a:spcBef>
                <a:spcPts val="0"/>
              </a:spcBef>
              <a:buNone/>
            </a:pPr>
            <a:r>
              <a:rPr lang="en"/>
              <a:t>How selection happens is partially dependent on content streams</a:t>
            </a:r>
          </a:p>
          <a:p>
            <a:pPr marL="457200" lvl="0" indent="-228600" rtl="0">
              <a:spcBef>
                <a:spcPts val="0"/>
              </a:spcBef>
            </a:pPr>
            <a:r>
              <a:rPr lang="en" dirty="0"/>
              <a:t>Digitized</a:t>
            </a:r>
          </a:p>
          <a:p>
            <a:pPr marL="914400" lvl="1" indent="-228600" rtl="0">
              <a:spcBef>
                <a:spcPts val="0"/>
              </a:spcBef>
            </a:pPr>
            <a:r>
              <a:rPr lang="en" dirty="0"/>
              <a:t>Selection for digitization was already performed (i.e. all analog content selected for digitization has some value)</a:t>
            </a:r>
          </a:p>
          <a:p>
            <a:pPr marL="914400" lvl="1" indent="-228600" rtl="0">
              <a:spcBef>
                <a:spcPts val="0"/>
              </a:spcBef>
            </a:pPr>
            <a:r>
              <a:rPr lang="en" dirty="0"/>
              <a:t>All digitized content may therefore be in scope</a:t>
            </a:r>
          </a:p>
          <a:p>
            <a:pPr marL="457200" lvl="0" indent="-228600" rtl="0">
              <a:spcBef>
                <a:spcPts val="0"/>
              </a:spcBef>
            </a:pPr>
            <a:r>
              <a:rPr lang="en" dirty="0"/>
              <a:t>Born digital</a:t>
            </a:r>
          </a:p>
          <a:p>
            <a:pPr marL="914400" lvl="1" indent="-228600" rtl="0">
              <a:spcBef>
                <a:spcPts val="0"/>
              </a:spcBef>
            </a:pPr>
            <a:r>
              <a:rPr lang="en" dirty="0"/>
              <a:t>Content is created by various agents for many reasons</a:t>
            </a:r>
          </a:p>
          <a:p>
            <a:pPr marL="914400" lvl="1" indent="-228600" rtl="0">
              <a:spcBef>
                <a:spcPts val="0"/>
              </a:spcBef>
            </a:pPr>
            <a:r>
              <a:rPr lang="en" dirty="0"/>
              <a:t>Therefore, selection may not have occurred and only some content may be in scope</a:t>
            </a:r>
          </a:p>
        </p:txBody>
      </p:sp>
      <p:sp>
        <p:nvSpPr>
          <p:cNvPr id="300" name="Shape 30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24</a:t>
            </a:fld>
            <a:endParaRPr lang="en"/>
          </a:p>
        </p:txBody>
      </p:sp>
      <p:sp>
        <p:nvSpPr>
          <p:cNvPr id="301" name="Shape 301"/>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3 — Assessing Digital Collections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05"/>
        <p:cNvGrpSpPr/>
        <p:nvPr/>
      </p:nvGrpSpPr>
      <p:grpSpPr>
        <a:xfrm>
          <a:off x="0" y="0"/>
          <a:ext cx="0" cy="0"/>
          <a:chOff x="0" y="0"/>
          <a:chExt cx="0" cy="0"/>
        </a:xfrm>
      </p:grpSpPr>
      <p:sp>
        <p:nvSpPr>
          <p:cNvPr id="306" name="Shape 306"/>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Why not save everything?</a:t>
            </a:r>
          </a:p>
        </p:txBody>
      </p:sp>
      <p:sp>
        <p:nvSpPr>
          <p:cNvPr id="307" name="Shape 307"/>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marL="0" lvl="0" indent="0" rtl="0">
              <a:spcBef>
                <a:spcPts val="0"/>
              </a:spcBef>
              <a:buNone/>
            </a:pPr>
            <a:r>
              <a:rPr lang="en"/>
              <a:t>Storage at scale is not cheap.</a:t>
            </a:r>
          </a:p>
          <a:p>
            <a:pPr marL="0" lvl="0" indent="0" rtl="0">
              <a:spcBef>
                <a:spcPts val="0"/>
              </a:spcBef>
              <a:buNone/>
            </a:pPr>
            <a:r>
              <a:rPr lang="en"/>
              <a:t>Some preservation services offer limited storage.</a:t>
            </a:r>
          </a:p>
          <a:p>
            <a:pPr marL="0" lvl="0" indent="0" rtl="0">
              <a:spcBef>
                <a:spcPts val="0"/>
              </a:spcBef>
              <a:buNone/>
            </a:pPr>
            <a:r>
              <a:rPr lang="en"/>
              <a:t>Not everything requires preservation (e.g., content with short-term or no retention requirements).</a:t>
            </a:r>
          </a:p>
        </p:txBody>
      </p:sp>
      <p:sp>
        <p:nvSpPr>
          <p:cNvPr id="308" name="Shape 30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25</a:t>
            </a:fld>
            <a:endParaRPr lang="en"/>
          </a:p>
        </p:txBody>
      </p:sp>
      <p:sp>
        <p:nvSpPr>
          <p:cNvPr id="309" name="Shape 309"/>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3 — Assessing Digital Collections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Shape 314"/>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a:t>Goal of preservation is access</a:t>
            </a:r>
          </a:p>
        </p:txBody>
      </p:sp>
      <p:sp>
        <p:nvSpPr>
          <p:cNvPr id="315" name="Shape 315"/>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u="sng">
                <a:solidFill>
                  <a:schemeClr val="hlink"/>
                </a:solidFill>
                <a:hlinkClick r:id="rId3"/>
              </a:rPr>
              <a:t>SAA Glossary</a:t>
            </a:r>
            <a:r>
              <a:rPr lang="en"/>
              <a:t> defines access as “The ability to locate relevant information through the use of catalogs, indexes, finding aids, or other tools.”</a:t>
            </a:r>
          </a:p>
          <a:p>
            <a:pPr lvl="0" rtl="0">
              <a:spcBef>
                <a:spcPts val="0"/>
              </a:spcBef>
              <a:buNone/>
            </a:pPr>
            <a:r>
              <a:rPr lang="en" u="sng">
                <a:solidFill>
                  <a:schemeClr val="hlink"/>
                </a:solidFill>
                <a:hlinkClick r:id="rId4"/>
              </a:rPr>
              <a:t>DPC Glossary</a:t>
            </a:r>
            <a:r>
              <a:rPr lang="en"/>
              <a:t> defines access as “continued, ongoing usability of a digital resource, retaining all qualities of authenticity, accuracy and functionality deemed to be essential for the purposes the digital material was created and/or acquired for.”</a:t>
            </a:r>
          </a:p>
          <a:p>
            <a:pPr lvl="0">
              <a:spcBef>
                <a:spcPts val="0"/>
              </a:spcBef>
              <a:buNone/>
            </a:pPr>
            <a:endParaRPr sz="1100">
              <a:solidFill>
                <a:srgbClr val="000000"/>
              </a:solidFill>
            </a:endParaRPr>
          </a:p>
        </p:txBody>
      </p:sp>
      <p:sp>
        <p:nvSpPr>
          <p:cNvPr id="316" name="Shape 316"/>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26</a:t>
            </a:fld>
            <a:endParaRPr lang="en"/>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20"/>
        <p:cNvGrpSpPr/>
        <p:nvPr/>
      </p:nvGrpSpPr>
      <p:grpSpPr>
        <a:xfrm>
          <a:off x="0" y="0"/>
          <a:ext cx="0" cy="0"/>
          <a:chOff x="0" y="0"/>
          <a:chExt cx="0" cy="0"/>
        </a:xfrm>
      </p:grpSpPr>
      <p:sp>
        <p:nvSpPr>
          <p:cNvPr id="321" name="Shape 321"/>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Assessment: Questions to consider</a:t>
            </a:r>
          </a:p>
        </p:txBody>
      </p:sp>
      <p:sp>
        <p:nvSpPr>
          <p:cNvPr id="322" name="Shape 322"/>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marL="0" lvl="0" indent="0" rtl="0">
              <a:spcBef>
                <a:spcPts val="0"/>
              </a:spcBef>
              <a:buNone/>
            </a:pPr>
            <a:r>
              <a:rPr lang="en"/>
              <a:t>What is valued / mandated / prioritized?</a:t>
            </a:r>
          </a:p>
          <a:p>
            <a:pPr marL="457200" lvl="0" indent="-228600" rtl="0">
              <a:spcBef>
                <a:spcPts val="0"/>
              </a:spcBef>
            </a:pPr>
            <a:r>
              <a:rPr lang="en"/>
              <a:t>Consider collection, retention, preservation policies</a:t>
            </a:r>
          </a:p>
          <a:p>
            <a:pPr lvl="0">
              <a:spcBef>
                <a:spcPts val="0"/>
              </a:spcBef>
              <a:buNone/>
            </a:pPr>
            <a:r>
              <a:rPr lang="en"/>
              <a:t>What is “done”?</a:t>
            </a:r>
          </a:p>
          <a:p>
            <a:pPr lvl="0">
              <a:spcBef>
                <a:spcPts val="0"/>
              </a:spcBef>
              <a:buNone/>
            </a:pPr>
            <a:r>
              <a:rPr lang="en"/>
              <a:t>What are the risks of inaction?</a:t>
            </a:r>
          </a:p>
          <a:p>
            <a:pPr lvl="0">
              <a:spcBef>
                <a:spcPts val="0"/>
              </a:spcBef>
              <a:buNone/>
            </a:pPr>
            <a:r>
              <a:rPr lang="en"/>
              <a:t>What infrastructure / capacity exists?</a:t>
            </a:r>
          </a:p>
          <a:p>
            <a:pPr lvl="0" rtl="0">
              <a:spcBef>
                <a:spcPts val="0"/>
              </a:spcBef>
              <a:buNone/>
            </a:pPr>
            <a:r>
              <a:rPr lang="en"/>
              <a:t>What metadata exists?</a:t>
            </a:r>
          </a:p>
          <a:p>
            <a:pPr lvl="0" rtl="0">
              <a:spcBef>
                <a:spcPts val="0"/>
              </a:spcBef>
              <a:buNone/>
            </a:pPr>
            <a:r>
              <a:rPr lang="en"/>
              <a:t>What does copyright allow?</a:t>
            </a:r>
          </a:p>
          <a:p>
            <a:pPr lvl="0" rtl="0">
              <a:spcBef>
                <a:spcPts val="0"/>
              </a:spcBef>
              <a:buNone/>
            </a:pPr>
            <a:endParaRPr/>
          </a:p>
        </p:txBody>
      </p:sp>
      <p:sp>
        <p:nvSpPr>
          <p:cNvPr id="323" name="Shape 323"/>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27</a:t>
            </a:fld>
            <a:endParaRPr lang="en"/>
          </a:p>
        </p:txBody>
      </p:sp>
      <p:sp>
        <p:nvSpPr>
          <p:cNvPr id="324" name="Shape 324"/>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3 — Assessing Digital Collections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28"/>
        <p:cNvGrpSpPr/>
        <p:nvPr/>
      </p:nvGrpSpPr>
      <p:grpSpPr>
        <a:xfrm>
          <a:off x="0" y="0"/>
          <a:ext cx="0" cy="0"/>
          <a:chOff x="0" y="0"/>
          <a:chExt cx="0" cy="0"/>
        </a:xfrm>
      </p:grpSpPr>
      <p:sp>
        <p:nvSpPr>
          <p:cNvPr id="329" name="Shape 329"/>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Assessment: Criteria 1/2</a:t>
            </a:r>
          </a:p>
        </p:txBody>
      </p:sp>
      <p:sp>
        <p:nvSpPr>
          <p:cNvPr id="330" name="Shape 330"/>
          <p:cNvSpPr txBox="1">
            <a:spLocks noGrp="1"/>
          </p:cNvSpPr>
          <p:nvPr>
            <p:ph type="body" idx="1"/>
          </p:nvPr>
        </p:nvSpPr>
        <p:spPr>
          <a:xfrm>
            <a:off x="311700" y="1356866"/>
            <a:ext cx="8520600" cy="4372500"/>
          </a:xfrm>
          <a:prstGeom prst="rect">
            <a:avLst/>
          </a:prstGeom>
        </p:spPr>
        <p:txBody>
          <a:bodyPr lIns="91425" tIns="91425" rIns="91425" bIns="91425" anchor="t" anchorCtr="0">
            <a:noAutofit/>
          </a:bodyPr>
          <a:lstStyle/>
          <a:p>
            <a:pPr marL="457200" lvl="0" indent="-228600" rtl="0">
              <a:spcBef>
                <a:spcPts val="0"/>
              </a:spcBef>
            </a:pPr>
            <a:r>
              <a:rPr lang="en"/>
              <a:t>Size of collection</a:t>
            </a:r>
            <a:br>
              <a:rPr lang="en"/>
            </a:br>
            <a:r>
              <a:rPr lang="en"/>
              <a:t>(e.g., number of items, size in bytes)</a:t>
            </a:r>
          </a:p>
          <a:p>
            <a:pPr marL="457200" lvl="0" indent="-228600" rtl="0">
              <a:spcBef>
                <a:spcPts val="0"/>
              </a:spcBef>
            </a:pPr>
            <a:r>
              <a:rPr lang="en" dirty="0"/>
              <a:t>Complexity of collection </a:t>
            </a:r>
            <a:br>
              <a:rPr lang="en" dirty="0"/>
            </a:br>
            <a:r>
              <a:rPr lang="en" dirty="0"/>
              <a:t>(e.g., audiovisual, multipart objects, multiple formats)</a:t>
            </a:r>
          </a:p>
          <a:p>
            <a:pPr marL="457200" lvl="0" indent="-228600" rtl="0">
              <a:spcBef>
                <a:spcPts val="0"/>
              </a:spcBef>
            </a:pPr>
            <a:r>
              <a:rPr lang="en" dirty="0"/>
              <a:t>Risk to originals</a:t>
            </a:r>
            <a:br>
              <a:rPr lang="en" dirty="0"/>
            </a:br>
            <a:r>
              <a:rPr lang="en" dirty="0"/>
              <a:t>(e.g., do analog copies exist that could be re-digitized?)</a:t>
            </a:r>
          </a:p>
          <a:p>
            <a:pPr marL="457200" lvl="0" indent="-228600" rtl="0">
              <a:spcBef>
                <a:spcPts val="0"/>
              </a:spcBef>
            </a:pPr>
            <a:r>
              <a:rPr lang="en" dirty="0"/>
              <a:t>Monetary value</a:t>
            </a:r>
          </a:p>
          <a:p>
            <a:pPr marL="457200" lvl="0" indent="-228600" rtl="0">
              <a:spcBef>
                <a:spcPts val="0"/>
              </a:spcBef>
            </a:pPr>
            <a:r>
              <a:rPr lang="en" dirty="0"/>
              <a:t>Intellectual value (significance)</a:t>
            </a:r>
          </a:p>
          <a:p>
            <a:pPr marL="457200" lvl="0" indent="-228600" rtl="0">
              <a:spcBef>
                <a:spcPts val="0"/>
              </a:spcBef>
            </a:pPr>
            <a:r>
              <a:rPr lang="en" dirty="0"/>
              <a:t>Popularity (most accessed)</a:t>
            </a:r>
          </a:p>
        </p:txBody>
      </p:sp>
      <p:sp>
        <p:nvSpPr>
          <p:cNvPr id="331" name="Shape 33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28</a:t>
            </a:fld>
            <a:endParaRPr lang="en"/>
          </a:p>
        </p:txBody>
      </p:sp>
      <p:sp>
        <p:nvSpPr>
          <p:cNvPr id="332" name="Shape 332"/>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3 — Assessing Digital Collections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36"/>
        <p:cNvGrpSpPr/>
        <p:nvPr/>
      </p:nvGrpSpPr>
      <p:grpSpPr>
        <a:xfrm>
          <a:off x="0" y="0"/>
          <a:ext cx="0" cy="0"/>
          <a:chOff x="0" y="0"/>
          <a:chExt cx="0" cy="0"/>
        </a:xfrm>
      </p:grpSpPr>
      <p:sp>
        <p:nvSpPr>
          <p:cNvPr id="337" name="Shape 337"/>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dirty="0"/>
              <a:t>Assessment: Criteria 2/2</a:t>
            </a:r>
          </a:p>
        </p:txBody>
      </p:sp>
      <p:sp>
        <p:nvSpPr>
          <p:cNvPr id="338" name="Shape 338"/>
          <p:cNvSpPr txBox="1">
            <a:spLocks noGrp="1"/>
          </p:cNvSpPr>
          <p:nvPr>
            <p:ph type="body" idx="1"/>
          </p:nvPr>
        </p:nvSpPr>
        <p:spPr>
          <a:xfrm>
            <a:off x="311700" y="1070739"/>
            <a:ext cx="8520600" cy="4372500"/>
          </a:xfrm>
          <a:prstGeom prst="rect">
            <a:avLst/>
          </a:prstGeom>
        </p:spPr>
        <p:txBody>
          <a:bodyPr lIns="91425" tIns="91425" rIns="91425" bIns="91425" anchor="t" anchorCtr="0">
            <a:noAutofit/>
          </a:bodyPr>
          <a:lstStyle/>
          <a:p>
            <a:pPr marL="457200" lvl="0" indent="-228600" rtl="0">
              <a:lnSpc>
                <a:spcPct val="100000"/>
              </a:lnSpc>
              <a:spcBef>
                <a:spcPts val="0"/>
              </a:spcBef>
            </a:pPr>
            <a:r>
              <a:rPr lang="en" sz="2200" dirty="0"/>
              <a:t>Quality of </a:t>
            </a:r>
          </a:p>
          <a:p>
            <a:pPr marL="914400" lvl="1" indent="-228600" rtl="0">
              <a:lnSpc>
                <a:spcPct val="100000"/>
              </a:lnSpc>
              <a:spcBef>
                <a:spcPts val="0"/>
              </a:spcBef>
            </a:pPr>
            <a:r>
              <a:rPr lang="en" sz="2000" dirty="0"/>
              <a:t>Digital formats (either digitized or born digital)</a:t>
            </a:r>
          </a:p>
          <a:p>
            <a:pPr marL="914400" lvl="1" indent="-228600" rtl="0">
              <a:lnSpc>
                <a:spcPct val="100000"/>
              </a:lnSpc>
              <a:spcBef>
                <a:spcPts val="0"/>
              </a:spcBef>
            </a:pPr>
            <a:r>
              <a:rPr lang="en" sz="2000" dirty="0"/>
              <a:t>Description (extent of metadata)</a:t>
            </a:r>
          </a:p>
          <a:p>
            <a:pPr marL="914400" lvl="1" indent="-228600" rtl="0">
              <a:lnSpc>
                <a:spcPct val="100000"/>
              </a:lnSpc>
              <a:spcBef>
                <a:spcPts val="0"/>
              </a:spcBef>
            </a:pPr>
            <a:r>
              <a:rPr lang="en" sz="2000" dirty="0"/>
              <a:t>Associated documentation (e.g., collection-level description)</a:t>
            </a:r>
          </a:p>
          <a:p>
            <a:pPr marL="457200" lvl="0" indent="-228600" rtl="0">
              <a:lnSpc>
                <a:spcPct val="100000"/>
              </a:lnSpc>
              <a:spcBef>
                <a:spcPts val="0"/>
              </a:spcBef>
            </a:pPr>
            <a:r>
              <a:rPr lang="en" sz="2200" dirty="0"/>
              <a:t>Alignment with collection priorities</a:t>
            </a:r>
          </a:p>
          <a:p>
            <a:pPr marL="457200" lvl="0" indent="-228600" rtl="0">
              <a:lnSpc>
                <a:spcPct val="100000"/>
              </a:lnSpc>
              <a:spcBef>
                <a:spcPts val="0"/>
              </a:spcBef>
            </a:pPr>
            <a:r>
              <a:rPr lang="en" sz="2200" dirty="0"/>
              <a:t>Mandate for long-term preservation (e.g., retention)</a:t>
            </a:r>
          </a:p>
          <a:p>
            <a:pPr marL="457200" lvl="0" indent="-228600" rtl="0">
              <a:lnSpc>
                <a:spcPct val="100000"/>
              </a:lnSpc>
              <a:spcBef>
                <a:spcPts val="0"/>
              </a:spcBef>
            </a:pPr>
            <a:r>
              <a:rPr lang="en" sz="2200" dirty="0"/>
              <a:t>Overall completeness</a:t>
            </a:r>
            <a:br>
              <a:rPr lang="en" sz="2200" dirty="0"/>
            </a:br>
            <a:r>
              <a:rPr lang="en" sz="2200" dirty="0"/>
              <a:t>(e.g., all collection assets have been digitized/acquired, metadata sufficiently applied)</a:t>
            </a:r>
          </a:p>
          <a:p>
            <a:pPr marL="457200" lvl="0" indent="-228600" rtl="0">
              <a:lnSpc>
                <a:spcPct val="100000"/>
              </a:lnSpc>
              <a:spcBef>
                <a:spcPts val="0"/>
              </a:spcBef>
            </a:pPr>
            <a:r>
              <a:rPr lang="en" sz="2200" dirty="0"/>
              <a:t>Overall “done-ness” (readiness, good enough)</a:t>
            </a:r>
          </a:p>
          <a:p>
            <a:pPr marL="457200" lvl="0" indent="-228600" rtl="0">
              <a:lnSpc>
                <a:spcPct val="100000"/>
              </a:lnSpc>
              <a:spcBef>
                <a:spcPts val="0"/>
              </a:spcBef>
            </a:pPr>
            <a:r>
              <a:rPr lang="en" sz="2200" dirty="0"/>
              <a:t>Legal status identified</a:t>
            </a:r>
          </a:p>
        </p:txBody>
      </p:sp>
      <p:sp>
        <p:nvSpPr>
          <p:cNvPr id="339" name="Shape 33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29</a:t>
            </a:fld>
            <a:endParaRPr lang="en"/>
          </a:p>
        </p:txBody>
      </p:sp>
      <p:sp>
        <p:nvSpPr>
          <p:cNvPr id="340" name="Shape 340"/>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3 — Assessing Digital Collections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136"/>
        <p:cNvGrpSpPr/>
        <p:nvPr/>
      </p:nvGrpSpPr>
      <p:grpSpPr>
        <a:xfrm>
          <a:off x="0" y="0"/>
          <a:ext cx="0" cy="0"/>
          <a:chOff x="0" y="0"/>
          <a:chExt cx="0" cy="0"/>
        </a:xfrm>
      </p:grpSpPr>
      <p:sp>
        <p:nvSpPr>
          <p:cNvPr id="137" name="Shape 13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rgbClr val="FFFFFF"/>
                </a:solidFill>
              </a:rPr>
              <a:t>3</a:t>
            </a:fld>
            <a:endParaRPr lang="en">
              <a:solidFill>
                <a:srgbClr val="FFFFFF"/>
              </a:solidFill>
            </a:endParaRPr>
          </a:p>
        </p:txBody>
      </p:sp>
      <p:sp>
        <p:nvSpPr>
          <p:cNvPr id="138" name="Shape 138"/>
          <p:cNvSpPr txBox="1">
            <a:spLocks noGrp="1"/>
          </p:cNvSpPr>
          <p:nvPr>
            <p:ph type="body" idx="1"/>
          </p:nvPr>
        </p:nvSpPr>
        <p:spPr>
          <a:xfrm>
            <a:off x="311700" y="1536633"/>
            <a:ext cx="8520600" cy="4555200"/>
          </a:xfrm>
          <a:prstGeom prst="rect">
            <a:avLst/>
          </a:prstGeom>
        </p:spPr>
        <p:txBody>
          <a:bodyPr lIns="91425" tIns="91425" rIns="91425" bIns="91425" anchor="t" anchorCtr="0">
            <a:noAutofit/>
          </a:bodyPr>
          <a:lstStyle/>
          <a:p>
            <a:pPr lvl="0" rtl="0">
              <a:spcBef>
                <a:spcPts val="0"/>
              </a:spcBef>
              <a:buNone/>
            </a:pPr>
            <a:r>
              <a:rPr lang="en" sz="2000"/>
              <a:t>Upon completion of this module, participants should be able to:</a:t>
            </a:r>
          </a:p>
          <a:p>
            <a:pPr marL="457200" lvl="0" indent="-355600" rtl="0">
              <a:spcBef>
                <a:spcPts val="0"/>
              </a:spcBef>
              <a:buSzPct val="100000"/>
              <a:buChar char="●"/>
            </a:pPr>
            <a:r>
              <a:rPr lang="en" sz="2000"/>
              <a:t>Understand the criteria for prioritizing digital collections for submission to a preservation storage service</a:t>
            </a:r>
          </a:p>
          <a:p>
            <a:pPr marL="457200" lvl="0" indent="-355600" rtl="0">
              <a:spcBef>
                <a:spcPts val="0"/>
              </a:spcBef>
              <a:buSzPct val="100000"/>
              <a:buChar char="●"/>
            </a:pPr>
            <a:r>
              <a:rPr lang="en" sz="2000"/>
              <a:t>Understand the roles and responsibilities of stakeholders throughout the organization for evaluation and decision making </a:t>
            </a:r>
          </a:p>
          <a:p>
            <a:pPr marL="457200" lvl="0" indent="-355600" rtl="0">
              <a:spcBef>
                <a:spcPts val="0"/>
              </a:spcBef>
              <a:buSzPct val="100000"/>
              <a:buChar char="●"/>
            </a:pPr>
            <a:r>
              <a:rPr lang="en" sz="2000"/>
              <a:t>Develop an inventory tool for tracking digital collections across an organization</a:t>
            </a:r>
          </a:p>
          <a:p>
            <a:pPr marL="457200" lvl="0" indent="-355600" rtl="0">
              <a:spcBef>
                <a:spcPts val="0"/>
              </a:spcBef>
              <a:buSzPct val="100000"/>
              <a:buChar char="●"/>
            </a:pPr>
            <a:r>
              <a:rPr lang="en" sz="2000"/>
              <a:t>Develop a checklist for determining what is “good enough” for submission to a preservation environment</a:t>
            </a:r>
          </a:p>
          <a:p>
            <a:pPr marL="457200" lvl="0" indent="-355600" rtl="0">
              <a:spcBef>
                <a:spcPts val="0"/>
              </a:spcBef>
              <a:buSzPct val="100000"/>
              <a:buChar char="●"/>
            </a:pPr>
            <a:r>
              <a:rPr lang="en" sz="2000"/>
              <a:t>Prioritize digital collections for preservation</a:t>
            </a:r>
          </a:p>
        </p:txBody>
      </p:sp>
      <p:sp>
        <p:nvSpPr>
          <p:cNvPr id="139" name="Shape 139"/>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b="1">
                <a:solidFill>
                  <a:srgbClr val="93C47D"/>
                </a:solidFill>
              </a:rPr>
              <a:t>Module Goals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44"/>
        <p:cNvGrpSpPr/>
        <p:nvPr/>
      </p:nvGrpSpPr>
      <p:grpSpPr>
        <a:xfrm>
          <a:off x="0" y="0"/>
          <a:ext cx="0" cy="0"/>
          <a:chOff x="0" y="0"/>
          <a:chExt cx="0" cy="0"/>
        </a:xfrm>
      </p:grpSpPr>
      <p:sp>
        <p:nvSpPr>
          <p:cNvPr id="345" name="Shape 345"/>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Defining “done-ness”</a:t>
            </a:r>
          </a:p>
        </p:txBody>
      </p:sp>
      <p:sp>
        <p:nvSpPr>
          <p:cNvPr id="346" name="Shape 346"/>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marL="457200" lvl="0" indent="-228600" rtl="0">
              <a:spcBef>
                <a:spcPts val="0"/>
              </a:spcBef>
            </a:pPr>
            <a:r>
              <a:rPr lang="en"/>
              <a:t>“Done-ness” describes the state of a collection being ready or “good enough” for preservation</a:t>
            </a:r>
          </a:p>
          <a:p>
            <a:pPr marL="457200" lvl="0" indent="-228600" rtl="0">
              <a:spcBef>
                <a:spcPts val="0"/>
              </a:spcBef>
            </a:pPr>
            <a:r>
              <a:rPr lang="en"/>
              <a:t>Must be defined locally</a:t>
            </a:r>
          </a:p>
          <a:p>
            <a:pPr marL="457200" lvl="0" indent="-228600" rtl="0">
              <a:spcBef>
                <a:spcPts val="0"/>
              </a:spcBef>
            </a:pPr>
            <a:r>
              <a:rPr lang="en"/>
              <a:t>May differ based on preservation environment</a:t>
            </a:r>
            <a:br>
              <a:rPr lang="en"/>
            </a:br>
            <a:r>
              <a:rPr lang="en"/>
              <a:t>(e.g., local preservation storage may require less “done-ness” than a dark archive such as DPN)</a:t>
            </a:r>
          </a:p>
          <a:p>
            <a:pPr marL="457200" lvl="0" indent="-228600" rtl="0">
              <a:spcBef>
                <a:spcPts val="0"/>
              </a:spcBef>
            </a:pPr>
            <a:r>
              <a:rPr lang="en"/>
              <a:t>May be aligned to preservation levels &amp; commitments</a:t>
            </a:r>
            <a:br>
              <a:rPr lang="en"/>
            </a:br>
            <a:r>
              <a:rPr lang="en"/>
              <a:t>(e.g., </a:t>
            </a:r>
            <a:r>
              <a:rPr lang="en" i="1">
                <a:highlight>
                  <a:srgbClr val="FFFFFF"/>
                </a:highlight>
              </a:rPr>
              <a:t>Digital Preservation Sound and Vision: Policy, Standards and Procedures</a:t>
            </a:r>
            <a:r>
              <a:rPr lang="en">
                <a:highlight>
                  <a:srgbClr val="FFFFFF"/>
                </a:highlight>
              </a:rPr>
              <a:t>,</a:t>
            </a:r>
            <a:r>
              <a:rPr lang="en">
                <a:solidFill>
                  <a:srgbClr val="000000"/>
                </a:solidFill>
                <a:highlight>
                  <a:srgbClr val="FFFFFF"/>
                </a:highlight>
              </a:rPr>
              <a:t> </a:t>
            </a:r>
            <a:r>
              <a:rPr lang="en" u="sng">
                <a:solidFill>
                  <a:schemeClr val="hlink"/>
                </a:solidFill>
                <a:hlinkClick r:id="rId3"/>
              </a:rPr>
              <a:t>pages 35-36</a:t>
            </a:r>
            <a:r>
              <a:rPr lang="en"/>
              <a:t>)</a:t>
            </a:r>
          </a:p>
        </p:txBody>
      </p:sp>
      <p:sp>
        <p:nvSpPr>
          <p:cNvPr id="347" name="Shape 34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30</a:t>
            </a:fld>
            <a:endParaRPr lang="en"/>
          </a:p>
        </p:txBody>
      </p:sp>
      <p:sp>
        <p:nvSpPr>
          <p:cNvPr id="348" name="Shape 348"/>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3 — Assessing Digital Collections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Shape 353"/>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a:t>Copyright and digital preservation: Section 108</a:t>
            </a:r>
          </a:p>
        </p:txBody>
      </p:sp>
      <p:sp>
        <p:nvSpPr>
          <p:cNvPr id="354" name="Shape 354"/>
          <p:cNvSpPr txBox="1">
            <a:spLocks noGrp="1"/>
          </p:cNvSpPr>
          <p:nvPr>
            <p:ph type="body" idx="1"/>
          </p:nvPr>
        </p:nvSpPr>
        <p:spPr>
          <a:xfrm>
            <a:off x="323500" y="1356866"/>
            <a:ext cx="8520600" cy="4372500"/>
          </a:xfrm>
          <a:prstGeom prst="rect">
            <a:avLst/>
          </a:prstGeom>
        </p:spPr>
        <p:txBody>
          <a:bodyPr lIns="91425" tIns="91425" rIns="91425" bIns="91425" anchor="t" anchorCtr="0">
            <a:noAutofit/>
          </a:bodyPr>
          <a:lstStyle/>
          <a:p>
            <a:pPr marL="457200" lvl="0" indent="-228600" rtl="0">
              <a:spcBef>
                <a:spcPts val="0"/>
              </a:spcBef>
            </a:pPr>
            <a:r>
              <a:rPr lang="en" dirty="0"/>
              <a:t>In order to make a preservation copy, a Library / Archive must own a legal copy of the original item.</a:t>
            </a:r>
          </a:p>
          <a:p>
            <a:pPr marL="914400" lvl="1" indent="-228600" rtl="0">
              <a:spcBef>
                <a:spcPts val="0"/>
              </a:spcBef>
            </a:pPr>
            <a:r>
              <a:rPr lang="en" dirty="0"/>
              <a:t>A digital version may be made, but not distributed outside of the institution.</a:t>
            </a:r>
          </a:p>
          <a:p>
            <a:pPr marL="457200" lvl="0" indent="-228600" rtl="0">
              <a:spcBef>
                <a:spcPts val="0"/>
              </a:spcBef>
            </a:pPr>
            <a:r>
              <a:rPr lang="en" dirty="0"/>
              <a:t>If a work is unpublished, preservation copies can be made.</a:t>
            </a:r>
          </a:p>
          <a:p>
            <a:pPr marL="457200" lvl="0" indent="-228600" rtl="0">
              <a:spcBef>
                <a:spcPts val="0"/>
              </a:spcBef>
            </a:pPr>
            <a:r>
              <a:rPr lang="en" dirty="0"/>
              <a:t>Does not apply to content the Library / Archive does not own.</a:t>
            </a:r>
          </a:p>
          <a:p>
            <a:pPr marL="457200" lvl="0" indent="-228600">
              <a:spcBef>
                <a:spcPts val="0"/>
              </a:spcBef>
            </a:pPr>
            <a:r>
              <a:rPr lang="en" dirty="0"/>
              <a:t>If restrictions are met, Library / Archive can make up to three copies for preservation purposes.</a:t>
            </a:r>
          </a:p>
        </p:txBody>
      </p:sp>
      <p:sp>
        <p:nvSpPr>
          <p:cNvPr id="355" name="Shape 35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31</a:t>
            </a:fld>
            <a:endParaRPr lang="en"/>
          </a:p>
        </p:txBody>
      </p:sp>
      <p:sp>
        <p:nvSpPr>
          <p:cNvPr id="356" name="Shape 356"/>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3 — Assessing Digital Collections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1" name="Shape 361"/>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Fair Use (Section 107)</a:t>
            </a:r>
          </a:p>
        </p:txBody>
      </p:sp>
      <p:sp>
        <p:nvSpPr>
          <p:cNvPr id="362" name="Shape 362"/>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dirty="0"/>
              <a:t>Takes into account </a:t>
            </a:r>
            <a:r>
              <a:rPr lang="en" b="1" dirty="0"/>
              <a:t>four factors</a:t>
            </a:r>
            <a:r>
              <a:rPr lang="en" dirty="0"/>
              <a:t>:</a:t>
            </a:r>
          </a:p>
          <a:p>
            <a:pPr marL="457200" lvl="0" indent="-228600" rtl="0">
              <a:spcBef>
                <a:spcPts val="0"/>
              </a:spcBef>
              <a:buAutoNum type="arabicParenR"/>
            </a:pPr>
            <a:r>
              <a:rPr lang="en-US" b="1" dirty="0" smtClean="0"/>
              <a:t> </a:t>
            </a:r>
            <a:r>
              <a:rPr lang="en" b="1" dirty="0" smtClean="0"/>
              <a:t>Purpose</a:t>
            </a:r>
            <a:r>
              <a:rPr lang="en" dirty="0" smtClean="0"/>
              <a:t> </a:t>
            </a:r>
            <a:r>
              <a:rPr lang="en" dirty="0"/>
              <a:t>and character of use (commercial / nonprofit)</a:t>
            </a:r>
          </a:p>
          <a:p>
            <a:pPr marL="457200" lvl="0" indent="-228600" rtl="0">
              <a:spcBef>
                <a:spcPts val="0"/>
              </a:spcBef>
              <a:buAutoNum type="arabicParenR"/>
            </a:pPr>
            <a:r>
              <a:rPr lang="en-US" b="1" dirty="0" smtClean="0"/>
              <a:t> </a:t>
            </a:r>
            <a:r>
              <a:rPr lang="en" b="1" dirty="0" smtClean="0"/>
              <a:t>Nature</a:t>
            </a:r>
            <a:r>
              <a:rPr lang="en" dirty="0" smtClean="0"/>
              <a:t> </a:t>
            </a:r>
            <a:r>
              <a:rPr lang="en" dirty="0"/>
              <a:t>of the copyrighted work</a:t>
            </a:r>
          </a:p>
          <a:p>
            <a:pPr marL="457200" lvl="0" indent="-228600" rtl="0">
              <a:spcBef>
                <a:spcPts val="0"/>
              </a:spcBef>
              <a:buAutoNum type="arabicParenR"/>
            </a:pPr>
            <a:r>
              <a:rPr lang="en-US" b="1" dirty="0" smtClean="0"/>
              <a:t> </a:t>
            </a:r>
            <a:r>
              <a:rPr lang="en" b="1" dirty="0" smtClean="0"/>
              <a:t>Amount</a:t>
            </a:r>
            <a:r>
              <a:rPr lang="en" dirty="0" smtClean="0"/>
              <a:t> </a:t>
            </a:r>
            <a:r>
              <a:rPr lang="en" dirty="0"/>
              <a:t>and substantiality of the portion in relation to the whole</a:t>
            </a:r>
          </a:p>
          <a:p>
            <a:pPr marL="457200" lvl="0" indent="-228600" rtl="0">
              <a:spcBef>
                <a:spcPts val="0"/>
              </a:spcBef>
              <a:buAutoNum type="arabicParenR"/>
            </a:pPr>
            <a:r>
              <a:rPr lang="en-US" b="1" dirty="0" smtClean="0"/>
              <a:t> </a:t>
            </a:r>
            <a:r>
              <a:rPr lang="en" b="1" dirty="0" smtClean="0"/>
              <a:t>Effect</a:t>
            </a:r>
            <a:r>
              <a:rPr lang="en" dirty="0" smtClean="0"/>
              <a:t> </a:t>
            </a:r>
            <a:r>
              <a:rPr lang="en" dirty="0"/>
              <a:t>of use upon the potential market or value of work</a:t>
            </a:r>
          </a:p>
        </p:txBody>
      </p:sp>
      <p:sp>
        <p:nvSpPr>
          <p:cNvPr id="363" name="Shape 363"/>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32</a:t>
            </a:fld>
            <a:endParaRPr lang="en"/>
          </a:p>
        </p:txBody>
      </p:sp>
      <p:sp>
        <p:nvSpPr>
          <p:cNvPr id="364" name="Shape 364"/>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3 — Assessing Digital Collections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69" name="Shape 369"/>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Fair Use (Section 107)</a:t>
            </a:r>
          </a:p>
        </p:txBody>
      </p:sp>
      <p:sp>
        <p:nvSpPr>
          <p:cNvPr id="370" name="Shape 370"/>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t>Takes into account</a:t>
            </a:r>
            <a:r>
              <a:rPr lang="en" b="1" i="1"/>
              <a:t> “</a:t>
            </a:r>
            <a:r>
              <a:rPr lang="en" b="1"/>
              <a:t>transformativeness”</a:t>
            </a:r>
            <a:r>
              <a:rPr lang="en"/>
              <a:t>: </a:t>
            </a:r>
          </a:p>
          <a:p>
            <a:pPr marL="457200" lvl="0" indent="-228600" rtl="0">
              <a:spcBef>
                <a:spcPts val="0"/>
              </a:spcBef>
            </a:pPr>
            <a:r>
              <a:rPr lang="en"/>
              <a:t>Are you doing something really new with the original work? </a:t>
            </a:r>
          </a:p>
          <a:p>
            <a:pPr marL="457200" lvl="0" indent="-228600" rtl="0">
              <a:spcBef>
                <a:spcPts val="0"/>
              </a:spcBef>
            </a:pPr>
            <a:r>
              <a:rPr lang="en"/>
              <a:t>Does it involve criticism or commentary, such as a parody? </a:t>
            </a:r>
          </a:p>
          <a:p>
            <a:pPr marL="457200" lvl="0" indent="-228600" rtl="0">
              <a:spcBef>
                <a:spcPts val="0"/>
              </a:spcBef>
            </a:pPr>
            <a:r>
              <a:rPr lang="en"/>
              <a:t>Does it provide significant value to the public? </a:t>
            </a:r>
          </a:p>
          <a:p>
            <a:pPr lvl="0" rtl="0">
              <a:spcBef>
                <a:spcPts val="0"/>
              </a:spcBef>
              <a:buNone/>
            </a:pPr>
            <a:endParaRPr b="1"/>
          </a:p>
        </p:txBody>
      </p:sp>
      <p:sp>
        <p:nvSpPr>
          <p:cNvPr id="371" name="Shape 37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33</a:t>
            </a:fld>
            <a:endParaRPr lang="en"/>
          </a:p>
        </p:txBody>
      </p:sp>
      <p:sp>
        <p:nvSpPr>
          <p:cNvPr id="372" name="Shape 372"/>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3 — Assessing Digital Collections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Shape 37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34</a:t>
            </a:fld>
            <a:endParaRPr lang="en"/>
          </a:p>
        </p:txBody>
      </p:sp>
      <p:sp>
        <p:nvSpPr>
          <p:cNvPr id="378" name="Shape 378"/>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3 — Assessing Digital Collections</a:t>
            </a:r>
          </a:p>
        </p:txBody>
      </p:sp>
      <p:pic>
        <p:nvPicPr>
          <p:cNvPr id="379" name="Shape 379"/>
          <p:cNvPicPr preferRelativeResize="0"/>
          <p:nvPr/>
        </p:nvPicPr>
        <p:blipFill>
          <a:blip r:embed="rId3">
            <a:alphaModFix/>
          </a:blip>
          <a:stretch>
            <a:fillRect/>
          </a:stretch>
        </p:blipFill>
        <p:spPr>
          <a:xfrm>
            <a:off x="0" y="173964"/>
            <a:ext cx="9144000" cy="6166271"/>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Shape 384"/>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Copyright and digital preservation: Fair Use</a:t>
            </a:r>
          </a:p>
        </p:txBody>
      </p:sp>
      <p:sp>
        <p:nvSpPr>
          <p:cNvPr id="385" name="Shape 385"/>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t>For preservation copying:</a:t>
            </a:r>
          </a:p>
          <a:p>
            <a:pPr lvl="0" rtl="0">
              <a:spcBef>
                <a:spcPts val="0"/>
              </a:spcBef>
              <a:buNone/>
            </a:pPr>
            <a:r>
              <a:rPr lang="en"/>
              <a:t>An institution is likely in the clear for factor #1</a:t>
            </a:r>
          </a:p>
          <a:p>
            <a:pPr lvl="0">
              <a:spcBef>
                <a:spcPts val="0"/>
              </a:spcBef>
              <a:buNone/>
            </a:pPr>
            <a:r>
              <a:rPr lang="en"/>
              <a:t>Factors #2 and #4 are likely to be fine for orphan or marginal works, but might be challenged for work that has commercial value.</a:t>
            </a:r>
          </a:p>
          <a:p>
            <a:pPr lvl="0" rtl="0">
              <a:spcBef>
                <a:spcPts val="0"/>
              </a:spcBef>
              <a:buNone/>
            </a:pPr>
            <a:r>
              <a:rPr lang="en"/>
              <a:t>Factor #3: The Supreme Court has noted, “the extent of permissible copying varies with the purpose and character of the use.” If the purpose is to preserve a work, then the entire work must be copied.</a:t>
            </a:r>
          </a:p>
          <a:p>
            <a:pPr lvl="0" rtl="0">
              <a:spcBef>
                <a:spcPts val="0"/>
              </a:spcBef>
              <a:buNone/>
            </a:pPr>
            <a:endParaRPr/>
          </a:p>
          <a:p>
            <a:pPr lvl="0" rtl="0">
              <a:spcBef>
                <a:spcPts val="0"/>
              </a:spcBef>
              <a:buNone/>
            </a:pPr>
            <a:endParaRPr/>
          </a:p>
        </p:txBody>
      </p:sp>
      <p:sp>
        <p:nvSpPr>
          <p:cNvPr id="386" name="Shape 386"/>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35</a:t>
            </a:fld>
            <a:endParaRPr lang="en"/>
          </a:p>
        </p:txBody>
      </p:sp>
      <p:sp>
        <p:nvSpPr>
          <p:cNvPr id="387" name="Shape 387"/>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3 — Assessing Digital Collections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sp>
        <p:nvSpPr>
          <p:cNvPr id="392" name="Shape 392"/>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Copyright and digital preservation</a:t>
            </a:r>
          </a:p>
        </p:txBody>
      </p:sp>
      <p:sp>
        <p:nvSpPr>
          <p:cNvPr id="393" name="Shape 393"/>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t>“Virtually everyone views preservation copying as socially beneficial. It is consistent with the Constitutional purposes for copyright since the preservation of printed knowledge is necessary for the progress of science and the useful arts.”</a:t>
            </a:r>
          </a:p>
          <a:p>
            <a:pPr lvl="0" rtl="0">
              <a:spcBef>
                <a:spcPts val="0"/>
              </a:spcBef>
              <a:buNone/>
            </a:pPr>
            <a:endParaRPr/>
          </a:p>
          <a:p>
            <a:pPr lvl="0" rtl="0">
              <a:spcBef>
                <a:spcPts val="0"/>
              </a:spcBef>
              <a:buNone/>
            </a:pPr>
            <a:endParaRPr/>
          </a:p>
        </p:txBody>
      </p:sp>
      <p:sp>
        <p:nvSpPr>
          <p:cNvPr id="394" name="Shape 394"/>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36</a:t>
            </a:fld>
            <a:endParaRPr lang="en"/>
          </a:p>
        </p:txBody>
      </p:sp>
      <p:sp>
        <p:nvSpPr>
          <p:cNvPr id="395" name="Shape 395"/>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3 — Assessing Digital Collections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99"/>
        <p:cNvGrpSpPr/>
        <p:nvPr/>
      </p:nvGrpSpPr>
      <p:grpSpPr>
        <a:xfrm>
          <a:off x="0" y="0"/>
          <a:ext cx="0" cy="0"/>
          <a:chOff x="0" y="0"/>
          <a:chExt cx="0" cy="0"/>
        </a:xfrm>
      </p:grpSpPr>
      <p:sp>
        <p:nvSpPr>
          <p:cNvPr id="400" name="Shape 400"/>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Copyright and digital preservation</a:t>
            </a:r>
          </a:p>
        </p:txBody>
      </p:sp>
      <p:sp>
        <p:nvSpPr>
          <p:cNvPr id="401" name="Shape 401"/>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t>“Digital preservation resides in an even murkier legal gray area because of the fundamental need to copy digital information (one of the exclusive rights of the copyright owner) in order to preserve it. . . . The lack of legal certainty, however, should not prevent individuals and libraries from undertaking the socially beneficial task of preserving digital information. The law explicitly authorizes some preservation actions (especially if the materials are not made digitally available to others), and a strong fair use defense can be built outside the library or archives.”</a:t>
            </a:r>
          </a:p>
          <a:p>
            <a:pPr lvl="0" rtl="0">
              <a:spcBef>
                <a:spcPts val="0"/>
              </a:spcBef>
              <a:buNone/>
            </a:pPr>
            <a:endParaRPr/>
          </a:p>
          <a:p>
            <a:pPr lvl="0" rtl="0">
              <a:spcBef>
                <a:spcPts val="0"/>
              </a:spcBef>
              <a:buNone/>
            </a:pPr>
            <a:endParaRPr/>
          </a:p>
        </p:txBody>
      </p:sp>
      <p:sp>
        <p:nvSpPr>
          <p:cNvPr id="402" name="Shape 40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37</a:t>
            </a:fld>
            <a:endParaRPr lang="en"/>
          </a:p>
        </p:txBody>
      </p:sp>
      <p:sp>
        <p:nvSpPr>
          <p:cNvPr id="403" name="Shape 403"/>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3 — Assessing Digital Collections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Shape 408"/>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a:t>Prioritization of digital collections</a:t>
            </a:r>
          </a:p>
        </p:txBody>
      </p:sp>
      <p:sp>
        <p:nvSpPr>
          <p:cNvPr id="409" name="Shape 409"/>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t>Once collections are documented and assessment criteria is established, they can be prioritized based on responses.</a:t>
            </a:r>
          </a:p>
        </p:txBody>
      </p:sp>
      <p:sp>
        <p:nvSpPr>
          <p:cNvPr id="410" name="Shape 41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38</a:t>
            </a:fld>
            <a:endParaRPr lang="en"/>
          </a:p>
        </p:txBody>
      </p:sp>
      <p:sp>
        <p:nvSpPr>
          <p:cNvPr id="411" name="Shape 411"/>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3 — Assessing Digital Collections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sp>
        <p:nvSpPr>
          <p:cNvPr id="416" name="Shape 416"/>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Prioritization: Scoring metrics</a:t>
            </a:r>
          </a:p>
        </p:txBody>
      </p:sp>
      <p:sp>
        <p:nvSpPr>
          <p:cNvPr id="417" name="Shape 417"/>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t>Scoring metrics assist in identifying what collections should be prioritized</a:t>
            </a:r>
          </a:p>
          <a:p>
            <a:pPr lvl="0">
              <a:spcBef>
                <a:spcPts val="0"/>
              </a:spcBef>
              <a:buNone/>
            </a:pPr>
            <a:r>
              <a:rPr lang="en"/>
              <a:t>Assign a score to each selection criteria</a:t>
            </a:r>
          </a:p>
          <a:p>
            <a:pPr marL="457200" lvl="0" indent="-228600" rtl="0">
              <a:spcBef>
                <a:spcPts val="0"/>
              </a:spcBef>
            </a:pPr>
            <a:r>
              <a:rPr lang="en"/>
              <a:t>May have one metric for all preservation environments or a different set of metrics for each preservation environment</a:t>
            </a:r>
          </a:p>
          <a:p>
            <a:pPr marL="457200" lvl="0" indent="-228600" rtl="0">
              <a:spcBef>
                <a:spcPts val="0"/>
              </a:spcBef>
            </a:pPr>
            <a:r>
              <a:rPr lang="en"/>
              <a:t>Document metrics and criteria</a:t>
            </a:r>
          </a:p>
          <a:p>
            <a:pPr marL="914400" lvl="1" indent="-228600" rtl="0">
              <a:spcBef>
                <a:spcPts val="0"/>
              </a:spcBef>
            </a:pPr>
            <a:r>
              <a:rPr lang="en"/>
              <a:t>Document how to associate them with assessment responses</a:t>
            </a:r>
          </a:p>
        </p:txBody>
      </p:sp>
      <p:sp>
        <p:nvSpPr>
          <p:cNvPr id="418" name="Shape 41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39</a:t>
            </a:fld>
            <a:endParaRPr lang="en"/>
          </a:p>
        </p:txBody>
      </p:sp>
      <p:sp>
        <p:nvSpPr>
          <p:cNvPr id="419" name="Shape 419"/>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3 — Assessing Digital Collections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311700" y="2867800"/>
            <a:ext cx="8520600" cy="1122300"/>
          </a:xfrm>
          <a:prstGeom prst="rect">
            <a:avLst/>
          </a:prstGeom>
        </p:spPr>
        <p:txBody>
          <a:bodyPr lIns="91425" tIns="91425" rIns="91425" bIns="91425" anchor="ctr" anchorCtr="0">
            <a:noAutofit/>
          </a:bodyPr>
          <a:lstStyle/>
          <a:p>
            <a:pPr lvl="0" rtl="0">
              <a:spcBef>
                <a:spcPts val="0"/>
              </a:spcBef>
              <a:buNone/>
            </a:pPr>
            <a:r>
              <a:rPr lang="en" b="1"/>
              <a:t>Lesson 1: </a:t>
            </a:r>
            <a:r>
              <a:rPr lang="en"/>
              <a:t>Identifying Digital Collections</a:t>
            </a:r>
          </a:p>
        </p:txBody>
      </p:sp>
      <p:sp>
        <p:nvSpPr>
          <p:cNvPr id="145" name="Shape 14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4</a:t>
            </a:fld>
            <a:endParaRPr lang="en"/>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23"/>
        <p:cNvGrpSpPr/>
        <p:nvPr/>
      </p:nvGrpSpPr>
      <p:grpSpPr>
        <a:xfrm>
          <a:off x="0" y="0"/>
          <a:ext cx="0" cy="0"/>
          <a:chOff x="0" y="0"/>
          <a:chExt cx="0" cy="0"/>
        </a:xfrm>
      </p:grpSpPr>
      <p:sp>
        <p:nvSpPr>
          <p:cNvPr id="424" name="Shape 424"/>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t>Collection: College photographs, 1900-1930</a:t>
            </a:r>
          </a:p>
          <a:p>
            <a:pPr lvl="0">
              <a:spcBef>
                <a:spcPts val="0"/>
              </a:spcBef>
              <a:buNone/>
            </a:pPr>
            <a:endParaRPr/>
          </a:p>
          <a:p>
            <a:pPr lvl="0">
              <a:spcBef>
                <a:spcPts val="0"/>
              </a:spcBef>
              <a:buNone/>
            </a:pPr>
            <a:endParaRPr/>
          </a:p>
          <a:p>
            <a:pPr lvl="0">
              <a:spcBef>
                <a:spcPts val="0"/>
              </a:spcBef>
              <a:buNone/>
            </a:pPr>
            <a:endParaRPr/>
          </a:p>
          <a:p>
            <a:pPr lvl="0">
              <a:spcBef>
                <a:spcPts val="0"/>
              </a:spcBef>
              <a:buNone/>
            </a:pPr>
            <a:endParaRPr/>
          </a:p>
          <a:p>
            <a:pPr lvl="0">
              <a:spcBef>
                <a:spcPts val="0"/>
              </a:spcBef>
              <a:buNone/>
            </a:pPr>
            <a:endParaRPr/>
          </a:p>
          <a:p>
            <a:pPr lvl="0">
              <a:spcBef>
                <a:spcPts val="0"/>
              </a:spcBef>
              <a:buNone/>
            </a:pPr>
            <a:r>
              <a:rPr lang="en"/>
              <a:t>*Assumes a scale of 1 (low priority) to 5 (high priority).</a:t>
            </a:r>
          </a:p>
        </p:txBody>
      </p:sp>
      <p:sp>
        <p:nvSpPr>
          <p:cNvPr id="425" name="Shape 425"/>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Scoring metrics: Example</a:t>
            </a:r>
          </a:p>
        </p:txBody>
      </p:sp>
      <p:sp>
        <p:nvSpPr>
          <p:cNvPr id="426" name="Shape 426"/>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40</a:t>
            </a:fld>
            <a:endParaRPr lang="en"/>
          </a:p>
        </p:txBody>
      </p:sp>
      <p:graphicFrame>
        <p:nvGraphicFramePr>
          <p:cNvPr id="427" name="Shape 427"/>
          <p:cNvGraphicFramePr/>
          <p:nvPr>
            <p:extLst>
              <p:ext uri="{D42A27DB-BD31-4B8C-83A1-F6EECF244321}">
                <p14:modId xmlns:p14="http://schemas.microsoft.com/office/powerpoint/2010/main" val="2002499861"/>
              </p:ext>
            </p:extLst>
          </p:nvPr>
        </p:nvGraphicFramePr>
        <p:xfrm>
          <a:off x="195700" y="2628900"/>
          <a:ext cx="8683425" cy="2590620"/>
        </p:xfrm>
        <a:graphic>
          <a:graphicData uri="http://schemas.openxmlformats.org/drawingml/2006/table">
            <a:tbl>
              <a:tblPr>
                <a:noFill/>
                <a:tableStyleId>{D78D7CB0-621C-4368-9D62-BEE537D1654D}</a:tableStyleId>
              </a:tblPr>
              <a:tblGrid>
                <a:gridCol w="2894475"/>
                <a:gridCol w="2894475"/>
                <a:gridCol w="2894475"/>
              </a:tblGrid>
              <a:tr h="381000">
                <a:tc>
                  <a:txBody>
                    <a:bodyPr/>
                    <a:lstStyle/>
                    <a:p>
                      <a:pPr lvl="0">
                        <a:spcBef>
                          <a:spcPts val="0"/>
                        </a:spcBef>
                        <a:buNone/>
                      </a:pPr>
                      <a:r>
                        <a:rPr lang="en">
                          <a:solidFill>
                            <a:srgbClr val="FFFFFF"/>
                          </a:solidFill>
                        </a:rPr>
                        <a:t>Assessment Criteria</a:t>
                      </a:r>
                    </a:p>
                  </a:txBody>
                  <a:tcPr marL="91425" marR="91425" marT="91425" marB="91425">
                    <a:lnL w="19050" cap="flat" cmpd="sng">
                      <a:solidFill>
                        <a:srgbClr val="4A86E8"/>
                      </a:solidFill>
                      <a:prstDash val="solid"/>
                      <a:round/>
                      <a:headEnd type="none" w="med" len="med"/>
                      <a:tailEnd type="none" w="med" len="med"/>
                    </a:lnL>
                    <a:lnR w="19050" cap="flat" cmpd="sng">
                      <a:solidFill>
                        <a:srgbClr val="4A86E8"/>
                      </a:solidFill>
                      <a:prstDash val="solid"/>
                      <a:round/>
                      <a:headEnd type="none" w="med" len="med"/>
                      <a:tailEnd type="none" w="med" len="med"/>
                    </a:lnR>
                    <a:lnT w="19050" cap="flat" cmpd="sng">
                      <a:solidFill>
                        <a:srgbClr val="4A86E8"/>
                      </a:solidFill>
                      <a:prstDash val="solid"/>
                      <a:round/>
                      <a:headEnd type="none" w="med" len="med"/>
                      <a:tailEnd type="none" w="med" len="med"/>
                    </a:lnT>
                    <a:lnB w="19050" cap="flat" cmpd="sng">
                      <a:solidFill>
                        <a:srgbClr val="4A86E8"/>
                      </a:solidFill>
                      <a:prstDash val="solid"/>
                      <a:round/>
                      <a:headEnd type="none" w="med" len="med"/>
                      <a:tailEnd type="none" w="med" len="med"/>
                    </a:lnB>
                    <a:solidFill>
                      <a:srgbClr val="4A86E8"/>
                    </a:solidFill>
                  </a:tcPr>
                </a:tc>
                <a:tc>
                  <a:txBody>
                    <a:bodyPr/>
                    <a:lstStyle/>
                    <a:p>
                      <a:pPr lvl="0">
                        <a:spcBef>
                          <a:spcPts val="0"/>
                        </a:spcBef>
                        <a:buNone/>
                      </a:pPr>
                      <a:r>
                        <a:rPr lang="en">
                          <a:solidFill>
                            <a:srgbClr val="FFFFFF"/>
                          </a:solidFill>
                        </a:rPr>
                        <a:t>Response</a:t>
                      </a:r>
                    </a:p>
                  </a:txBody>
                  <a:tcPr marL="91425" marR="91425" marT="91425" marB="91425">
                    <a:lnL w="19050" cap="flat" cmpd="sng">
                      <a:solidFill>
                        <a:srgbClr val="4A86E8"/>
                      </a:solidFill>
                      <a:prstDash val="solid"/>
                      <a:round/>
                      <a:headEnd type="none" w="med" len="med"/>
                      <a:tailEnd type="none" w="med" len="med"/>
                    </a:lnL>
                    <a:lnR w="19050" cap="flat" cmpd="sng">
                      <a:solidFill>
                        <a:srgbClr val="4A86E8"/>
                      </a:solidFill>
                      <a:prstDash val="solid"/>
                      <a:round/>
                      <a:headEnd type="none" w="med" len="med"/>
                      <a:tailEnd type="none" w="med" len="med"/>
                    </a:lnR>
                    <a:lnT w="19050" cap="flat" cmpd="sng">
                      <a:solidFill>
                        <a:srgbClr val="4A86E8"/>
                      </a:solidFill>
                      <a:prstDash val="solid"/>
                      <a:round/>
                      <a:headEnd type="none" w="med" len="med"/>
                      <a:tailEnd type="none" w="med" len="med"/>
                    </a:lnT>
                    <a:lnB w="19050" cap="flat" cmpd="sng">
                      <a:solidFill>
                        <a:srgbClr val="4A86E8"/>
                      </a:solidFill>
                      <a:prstDash val="solid"/>
                      <a:round/>
                      <a:headEnd type="none" w="med" len="med"/>
                      <a:tailEnd type="none" w="med" len="med"/>
                    </a:lnB>
                    <a:solidFill>
                      <a:srgbClr val="4A86E8"/>
                    </a:solidFill>
                  </a:tcPr>
                </a:tc>
                <a:tc>
                  <a:txBody>
                    <a:bodyPr/>
                    <a:lstStyle/>
                    <a:p>
                      <a:pPr lvl="0">
                        <a:spcBef>
                          <a:spcPts val="0"/>
                        </a:spcBef>
                        <a:buNone/>
                      </a:pPr>
                      <a:r>
                        <a:rPr lang="en">
                          <a:solidFill>
                            <a:srgbClr val="FFFFFF"/>
                          </a:solidFill>
                        </a:rPr>
                        <a:t>Score*</a:t>
                      </a:r>
                    </a:p>
                  </a:txBody>
                  <a:tcPr marL="91425" marR="91425" marT="91425" marB="91425">
                    <a:lnL w="19050" cap="flat" cmpd="sng">
                      <a:solidFill>
                        <a:srgbClr val="4A86E8"/>
                      </a:solidFill>
                      <a:prstDash val="solid"/>
                      <a:round/>
                      <a:headEnd type="none" w="med" len="med"/>
                      <a:tailEnd type="none" w="med" len="med"/>
                    </a:lnL>
                    <a:lnR w="19050" cap="flat" cmpd="sng">
                      <a:solidFill>
                        <a:srgbClr val="4A86E8"/>
                      </a:solidFill>
                      <a:prstDash val="solid"/>
                      <a:round/>
                      <a:headEnd type="none" w="med" len="med"/>
                      <a:tailEnd type="none" w="med" len="med"/>
                    </a:lnR>
                    <a:lnT w="19050" cap="flat" cmpd="sng">
                      <a:solidFill>
                        <a:srgbClr val="4A86E8"/>
                      </a:solidFill>
                      <a:prstDash val="solid"/>
                      <a:round/>
                      <a:headEnd type="none" w="med" len="med"/>
                      <a:tailEnd type="none" w="med" len="med"/>
                    </a:lnT>
                    <a:lnB w="19050" cap="flat" cmpd="sng">
                      <a:solidFill>
                        <a:srgbClr val="4A86E8"/>
                      </a:solidFill>
                      <a:prstDash val="solid"/>
                      <a:round/>
                      <a:headEnd type="none" w="med" len="med"/>
                      <a:tailEnd type="none" w="med" len="med"/>
                    </a:lnB>
                    <a:solidFill>
                      <a:srgbClr val="4A86E8"/>
                    </a:solidFill>
                  </a:tcPr>
                </a:tc>
              </a:tr>
              <a:tr h="381000">
                <a:tc>
                  <a:txBody>
                    <a:bodyPr/>
                    <a:lstStyle/>
                    <a:p>
                      <a:pPr lvl="0">
                        <a:spcBef>
                          <a:spcPts val="0"/>
                        </a:spcBef>
                        <a:buNone/>
                      </a:pPr>
                      <a:r>
                        <a:rPr lang="en" dirty="0">
                          <a:solidFill>
                            <a:schemeClr val="bg1">
                              <a:lumMod val="75000"/>
                              <a:lumOff val="25000"/>
                            </a:schemeClr>
                          </a:solidFill>
                        </a:rPr>
                        <a:t>Complexity</a:t>
                      </a:r>
                    </a:p>
                  </a:txBody>
                  <a:tcPr marL="91425" marR="91425" marT="91425" marB="91425">
                    <a:lnL w="19050" cap="flat" cmpd="sng">
                      <a:solidFill>
                        <a:srgbClr val="4A86E8"/>
                      </a:solidFill>
                      <a:prstDash val="solid"/>
                      <a:round/>
                      <a:headEnd type="none" w="med" len="med"/>
                      <a:tailEnd type="none" w="med" len="med"/>
                    </a:lnL>
                    <a:lnR w="19050" cap="flat" cmpd="sng">
                      <a:solidFill>
                        <a:srgbClr val="4A86E8"/>
                      </a:solidFill>
                      <a:prstDash val="solid"/>
                      <a:round/>
                      <a:headEnd type="none" w="med" len="med"/>
                      <a:tailEnd type="none" w="med" len="med"/>
                    </a:lnR>
                    <a:lnT w="19050" cap="flat" cmpd="sng">
                      <a:solidFill>
                        <a:srgbClr val="4A86E8"/>
                      </a:solidFill>
                      <a:prstDash val="solid"/>
                      <a:round/>
                      <a:headEnd type="none" w="med" len="med"/>
                      <a:tailEnd type="none" w="med" len="med"/>
                    </a:lnT>
                    <a:lnB w="19050" cap="flat" cmpd="sng">
                      <a:solidFill>
                        <a:srgbClr val="4A86E8"/>
                      </a:solidFill>
                      <a:prstDash val="solid"/>
                      <a:round/>
                      <a:headEnd type="none" w="med" len="med"/>
                      <a:tailEnd type="none" w="med" len="med"/>
                    </a:lnB>
                  </a:tcPr>
                </a:tc>
                <a:tc>
                  <a:txBody>
                    <a:bodyPr/>
                    <a:lstStyle/>
                    <a:p>
                      <a:pPr lvl="0">
                        <a:spcBef>
                          <a:spcPts val="0"/>
                        </a:spcBef>
                        <a:buNone/>
                      </a:pPr>
                      <a:r>
                        <a:rPr lang="en">
                          <a:solidFill>
                            <a:schemeClr val="bg1">
                              <a:lumMod val="75000"/>
                              <a:lumOff val="25000"/>
                            </a:schemeClr>
                          </a:solidFill>
                        </a:rPr>
                        <a:t>TIFs only, low complexity</a:t>
                      </a:r>
                    </a:p>
                  </a:txBody>
                  <a:tcPr marL="91425" marR="91425" marT="91425" marB="91425">
                    <a:lnL w="19050" cap="flat" cmpd="sng">
                      <a:solidFill>
                        <a:srgbClr val="4A86E8"/>
                      </a:solidFill>
                      <a:prstDash val="solid"/>
                      <a:round/>
                      <a:headEnd type="none" w="med" len="med"/>
                      <a:tailEnd type="none" w="med" len="med"/>
                    </a:lnL>
                    <a:lnR w="19050" cap="flat" cmpd="sng">
                      <a:solidFill>
                        <a:srgbClr val="4A86E8"/>
                      </a:solidFill>
                      <a:prstDash val="solid"/>
                      <a:round/>
                      <a:headEnd type="none" w="med" len="med"/>
                      <a:tailEnd type="none" w="med" len="med"/>
                    </a:lnR>
                    <a:lnT w="19050" cap="flat" cmpd="sng">
                      <a:solidFill>
                        <a:srgbClr val="4A86E8"/>
                      </a:solidFill>
                      <a:prstDash val="solid"/>
                      <a:round/>
                      <a:headEnd type="none" w="med" len="med"/>
                      <a:tailEnd type="none" w="med" len="med"/>
                    </a:lnT>
                    <a:lnB w="19050" cap="flat" cmpd="sng">
                      <a:solidFill>
                        <a:srgbClr val="4A86E8"/>
                      </a:solidFill>
                      <a:prstDash val="solid"/>
                      <a:round/>
                      <a:headEnd type="none" w="med" len="med"/>
                      <a:tailEnd type="none" w="med" len="med"/>
                    </a:lnB>
                  </a:tcPr>
                </a:tc>
                <a:tc>
                  <a:txBody>
                    <a:bodyPr/>
                    <a:lstStyle/>
                    <a:p>
                      <a:pPr lvl="0">
                        <a:spcBef>
                          <a:spcPts val="0"/>
                        </a:spcBef>
                        <a:buNone/>
                      </a:pPr>
                      <a:r>
                        <a:rPr lang="en">
                          <a:solidFill>
                            <a:schemeClr val="bg1">
                              <a:lumMod val="75000"/>
                              <a:lumOff val="25000"/>
                            </a:schemeClr>
                          </a:solidFill>
                        </a:rPr>
                        <a:t>5</a:t>
                      </a:r>
                    </a:p>
                  </a:txBody>
                  <a:tcPr marL="91425" marR="91425" marT="91425" marB="91425">
                    <a:lnL w="19050" cap="flat" cmpd="sng">
                      <a:solidFill>
                        <a:srgbClr val="4A86E8"/>
                      </a:solidFill>
                      <a:prstDash val="solid"/>
                      <a:round/>
                      <a:headEnd type="none" w="med" len="med"/>
                      <a:tailEnd type="none" w="med" len="med"/>
                    </a:lnL>
                    <a:lnR w="19050" cap="flat" cmpd="sng">
                      <a:solidFill>
                        <a:srgbClr val="4A86E8"/>
                      </a:solidFill>
                      <a:prstDash val="solid"/>
                      <a:round/>
                      <a:headEnd type="none" w="med" len="med"/>
                      <a:tailEnd type="none" w="med" len="med"/>
                    </a:lnR>
                    <a:lnT w="19050" cap="flat" cmpd="sng">
                      <a:solidFill>
                        <a:srgbClr val="4A86E8"/>
                      </a:solidFill>
                      <a:prstDash val="solid"/>
                      <a:round/>
                      <a:headEnd type="none" w="med" len="med"/>
                      <a:tailEnd type="none" w="med" len="med"/>
                    </a:lnT>
                    <a:lnB w="19050" cap="flat" cmpd="sng">
                      <a:solidFill>
                        <a:srgbClr val="4A86E8"/>
                      </a:solidFill>
                      <a:prstDash val="solid"/>
                      <a:round/>
                      <a:headEnd type="none" w="med" len="med"/>
                      <a:tailEnd type="none" w="med" len="med"/>
                    </a:lnB>
                  </a:tcPr>
                </a:tc>
              </a:tr>
              <a:tr h="381000">
                <a:tc>
                  <a:txBody>
                    <a:bodyPr/>
                    <a:lstStyle/>
                    <a:p>
                      <a:pPr lvl="0">
                        <a:spcBef>
                          <a:spcPts val="0"/>
                        </a:spcBef>
                        <a:buNone/>
                      </a:pPr>
                      <a:r>
                        <a:rPr lang="en" dirty="0">
                          <a:solidFill>
                            <a:schemeClr val="bg1">
                              <a:lumMod val="75000"/>
                              <a:lumOff val="25000"/>
                            </a:schemeClr>
                          </a:solidFill>
                        </a:rPr>
                        <a:t>Completeness</a:t>
                      </a:r>
                    </a:p>
                  </a:txBody>
                  <a:tcPr marL="91425" marR="91425" marT="91425" marB="91425">
                    <a:lnL w="19050" cap="flat" cmpd="sng">
                      <a:solidFill>
                        <a:srgbClr val="4A86E8"/>
                      </a:solidFill>
                      <a:prstDash val="solid"/>
                      <a:round/>
                      <a:headEnd type="none" w="med" len="med"/>
                      <a:tailEnd type="none" w="med" len="med"/>
                    </a:lnL>
                    <a:lnR w="19050" cap="flat" cmpd="sng">
                      <a:solidFill>
                        <a:srgbClr val="4A86E8"/>
                      </a:solidFill>
                      <a:prstDash val="solid"/>
                      <a:round/>
                      <a:headEnd type="none" w="med" len="med"/>
                      <a:tailEnd type="none" w="med" len="med"/>
                    </a:lnR>
                    <a:lnT w="19050" cap="flat" cmpd="sng">
                      <a:solidFill>
                        <a:srgbClr val="4A86E8"/>
                      </a:solidFill>
                      <a:prstDash val="solid"/>
                      <a:round/>
                      <a:headEnd type="none" w="med" len="med"/>
                      <a:tailEnd type="none" w="med" len="med"/>
                    </a:lnT>
                    <a:lnB w="19050" cap="flat" cmpd="sng">
                      <a:solidFill>
                        <a:srgbClr val="4A86E8"/>
                      </a:solidFill>
                      <a:prstDash val="solid"/>
                      <a:round/>
                      <a:headEnd type="none" w="med" len="med"/>
                      <a:tailEnd type="none" w="med" len="med"/>
                    </a:lnB>
                  </a:tcPr>
                </a:tc>
                <a:tc>
                  <a:txBody>
                    <a:bodyPr/>
                    <a:lstStyle/>
                    <a:p>
                      <a:pPr lvl="0">
                        <a:spcBef>
                          <a:spcPts val="0"/>
                        </a:spcBef>
                        <a:buNone/>
                      </a:pPr>
                      <a:r>
                        <a:rPr lang="en" dirty="0">
                          <a:solidFill>
                            <a:schemeClr val="bg1">
                              <a:lumMod val="75000"/>
                              <a:lumOff val="25000"/>
                            </a:schemeClr>
                          </a:solidFill>
                        </a:rPr>
                        <a:t>Incomplete, but static, collection</a:t>
                      </a:r>
                    </a:p>
                  </a:txBody>
                  <a:tcPr marL="91425" marR="91425" marT="91425" marB="91425">
                    <a:lnL w="19050" cap="flat" cmpd="sng">
                      <a:solidFill>
                        <a:srgbClr val="4A86E8"/>
                      </a:solidFill>
                      <a:prstDash val="solid"/>
                      <a:round/>
                      <a:headEnd type="none" w="med" len="med"/>
                      <a:tailEnd type="none" w="med" len="med"/>
                    </a:lnL>
                    <a:lnR w="19050" cap="flat" cmpd="sng">
                      <a:solidFill>
                        <a:srgbClr val="4A86E8"/>
                      </a:solidFill>
                      <a:prstDash val="solid"/>
                      <a:round/>
                      <a:headEnd type="none" w="med" len="med"/>
                      <a:tailEnd type="none" w="med" len="med"/>
                    </a:lnR>
                    <a:lnT w="19050" cap="flat" cmpd="sng">
                      <a:solidFill>
                        <a:srgbClr val="4A86E8"/>
                      </a:solidFill>
                      <a:prstDash val="solid"/>
                      <a:round/>
                      <a:headEnd type="none" w="med" len="med"/>
                      <a:tailEnd type="none" w="med" len="med"/>
                    </a:lnT>
                    <a:lnB w="19050" cap="flat" cmpd="sng">
                      <a:solidFill>
                        <a:srgbClr val="4A86E8"/>
                      </a:solidFill>
                      <a:prstDash val="solid"/>
                      <a:round/>
                      <a:headEnd type="none" w="med" len="med"/>
                      <a:tailEnd type="none" w="med" len="med"/>
                    </a:lnB>
                  </a:tcPr>
                </a:tc>
                <a:tc>
                  <a:txBody>
                    <a:bodyPr/>
                    <a:lstStyle/>
                    <a:p>
                      <a:pPr lvl="0">
                        <a:spcBef>
                          <a:spcPts val="0"/>
                        </a:spcBef>
                        <a:buNone/>
                      </a:pPr>
                      <a:r>
                        <a:rPr lang="en">
                          <a:solidFill>
                            <a:schemeClr val="bg1">
                              <a:lumMod val="75000"/>
                              <a:lumOff val="25000"/>
                            </a:schemeClr>
                          </a:solidFill>
                        </a:rPr>
                        <a:t>3</a:t>
                      </a:r>
                    </a:p>
                  </a:txBody>
                  <a:tcPr marL="91425" marR="91425" marT="91425" marB="91425">
                    <a:lnL w="19050" cap="flat" cmpd="sng">
                      <a:solidFill>
                        <a:srgbClr val="4A86E8"/>
                      </a:solidFill>
                      <a:prstDash val="solid"/>
                      <a:round/>
                      <a:headEnd type="none" w="med" len="med"/>
                      <a:tailEnd type="none" w="med" len="med"/>
                    </a:lnL>
                    <a:lnR w="19050" cap="flat" cmpd="sng">
                      <a:solidFill>
                        <a:srgbClr val="4A86E8"/>
                      </a:solidFill>
                      <a:prstDash val="solid"/>
                      <a:round/>
                      <a:headEnd type="none" w="med" len="med"/>
                      <a:tailEnd type="none" w="med" len="med"/>
                    </a:lnR>
                    <a:lnT w="19050" cap="flat" cmpd="sng">
                      <a:solidFill>
                        <a:srgbClr val="4A86E8"/>
                      </a:solidFill>
                      <a:prstDash val="solid"/>
                      <a:round/>
                      <a:headEnd type="none" w="med" len="med"/>
                      <a:tailEnd type="none" w="med" len="med"/>
                    </a:lnT>
                    <a:lnB w="19050" cap="flat" cmpd="sng">
                      <a:solidFill>
                        <a:srgbClr val="4A86E8"/>
                      </a:solidFill>
                      <a:prstDash val="solid"/>
                      <a:round/>
                      <a:headEnd type="none" w="med" len="med"/>
                      <a:tailEnd type="none" w="med" len="med"/>
                    </a:lnB>
                  </a:tcPr>
                </a:tc>
              </a:tr>
              <a:tr h="381000">
                <a:tc>
                  <a:txBody>
                    <a:bodyPr/>
                    <a:lstStyle/>
                    <a:p>
                      <a:pPr lvl="0" rtl="0">
                        <a:spcBef>
                          <a:spcPts val="0"/>
                        </a:spcBef>
                        <a:buNone/>
                      </a:pPr>
                      <a:r>
                        <a:rPr lang="en">
                          <a:solidFill>
                            <a:schemeClr val="bg1">
                              <a:lumMod val="75000"/>
                              <a:lumOff val="25000"/>
                            </a:schemeClr>
                          </a:solidFill>
                        </a:rPr>
                        <a:t>Popularity</a:t>
                      </a:r>
                    </a:p>
                  </a:txBody>
                  <a:tcPr marL="91425" marR="91425" marT="91425" marB="91425">
                    <a:lnL w="19050" cap="flat" cmpd="sng">
                      <a:solidFill>
                        <a:srgbClr val="4A86E8"/>
                      </a:solidFill>
                      <a:prstDash val="solid"/>
                      <a:round/>
                      <a:headEnd type="none" w="med" len="med"/>
                      <a:tailEnd type="none" w="med" len="med"/>
                    </a:lnL>
                    <a:lnR w="19050" cap="flat" cmpd="sng">
                      <a:solidFill>
                        <a:srgbClr val="4A86E8"/>
                      </a:solidFill>
                      <a:prstDash val="solid"/>
                      <a:round/>
                      <a:headEnd type="none" w="med" len="med"/>
                      <a:tailEnd type="none" w="med" len="med"/>
                    </a:lnR>
                    <a:lnT w="19050" cap="flat" cmpd="sng">
                      <a:solidFill>
                        <a:srgbClr val="4A86E8"/>
                      </a:solidFill>
                      <a:prstDash val="solid"/>
                      <a:round/>
                      <a:headEnd type="none" w="med" len="med"/>
                      <a:tailEnd type="none" w="med" len="med"/>
                    </a:lnT>
                    <a:lnB w="19050" cap="flat" cmpd="sng">
                      <a:solidFill>
                        <a:srgbClr val="4A86E8"/>
                      </a:solidFill>
                      <a:prstDash val="solid"/>
                      <a:round/>
                      <a:headEnd type="none" w="med" len="med"/>
                      <a:tailEnd type="none" w="med" len="med"/>
                    </a:lnB>
                  </a:tcPr>
                </a:tc>
                <a:tc>
                  <a:txBody>
                    <a:bodyPr/>
                    <a:lstStyle/>
                    <a:p>
                      <a:pPr lvl="0" rtl="0">
                        <a:spcBef>
                          <a:spcPts val="0"/>
                        </a:spcBef>
                        <a:buNone/>
                      </a:pPr>
                      <a:r>
                        <a:rPr lang="en" dirty="0">
                          <a:solidFill>
                            <a:schemeClr val="bg1">
                              <a:lumMod val="75000"/>
                              <a:lumOff val="25000"/>
                            </a:schemeClr>
                          </a:solidFill>
                        </a:rPr>
                        <a:t>Digital collection in moderate demand</a:t>
                      </a:r>
                    </a:p>
                  </a:txBody>
                  <a:tcPr marL="91425" marR="91425" marT="91425" marB="91425">
                    <a:lnL w="19050" cap="flat" cmpd="sng">
                      <a:solidFill>
                        <a:srgbClr val="4A86E8"/>
                      </a:solidFill>
                      <a:prstDash val="solid"/>
                      <a:round/>
                      <a:headEnd type="none" w="med" len="med"/>
                      <a:tailEnd type="none" w="med" len="med"/>
                    </a:lnL>
                    <a:lnR w="19050" cap="flat" cmpd="sng">
                      <a:solidFill>
                        <a:srgbClr val="4A86E8"/>
                      </a:solidFill>
                      <a:prstDash val="solid"/>
                      <a:round/>
                      <a:headEnd type="none" w="med" len="med"/>
                      <a:tailEnd type="none" w="med" len="med"/>
                    </a:lnR>
                    <a:lnT w="19050" cap="flat" cmpd="sng">
                      <a:solidFill>
                        <a:srgbClr val="4A86E8"/>
                      </a:solidFill>
                      <a:prstDash val="solid"/>
                      <a:round/>
                      <a:headEnd type="none" w="med" len="med"/>
                      <a:tailEnd type="none" w="med" len="med"/>
                    </a:lnT>
                    <a:lnB w="19050" cap="flat" cmpd="sng">
                      <a:solidFill>
                        <a:srgbClr val="4A86E8"/>
                      </a:solidFill>
                      <a:prstDash val="solid"/>
                      <a:round/>
                      <a:headEnd type="none" w="med" len="med"/>
                      <a:tailEnd type="none" w="med" len="med"/>
                    </a:lnB>
                  </a:tcPr>
                </a:tc>
                <a:tc>
                  <a:txBody>
                    <a:bodyPr/>
                    <a:lstStyle/>
                    <a:p>
                      <a:pPr lvl="0" rtl="0">
                        <a:spcBef>
                          <a:spcPts val="0"/>
                        </a:spcBef>
                        <a:buNone/>
                      </a:pPr>
                      <a:r>
                        <a:rPr lang="en" dirty="0">
                          <a:solidFill>
                            <a:schemeClr val="bg1">
                              <a:lumMod val="75000"/>
                              <a:lumOff val="25000"/>
                            </a:schemeClr>
                          </a:solidFill>
                        </a:rPr>
                        <a:t>3</a:t>
                      </a:r>
                    </a:p>
                  </a:txBody>
                  <a:tcPr marL="91425" marR="91425" marT="91425" marB="91425">
                    <a:lnL w="19050" cap="flat" cmpd="sng">
                      <a:solidFill>
                        <a:srgbClr val="4A86E8"/>
                      </a:solidFill>
                      <a:prstDash val="solid"/>
                      <a:round/>
                      <a:headEnd type="none" w="med" len="med"/>
                      <a:tailEnd type="none" w="med" len="med"/>
                    </a:lnL>
                    <a:lnR w="19050" cap="flat" cmpd="sng">
                      <a:solidFill>
                        <a:srgbClr val="4A86E8"/>
                      </a:solidFill>
                      <a:prstDash val="solid"/>
                      <a:round/>
                      <a:headEnd type="none" w="med" len="med"/>
                      <a:tailEnd type="none" w="med" len="med"/>
                    </a:lnR>
                    <a:lnT w="19050" cap="flat" cmpd="sng">
                      <a:solidFill>
                        <a:srgbClr val="4A86E8"/>
                      </a:solidFill>
                      <a:prstDash val="solid"/>
                      <a:round/>
                      <a:headEnd type="none" w="med" len="med"/>
                      <a:tailEnd type="none" w="med" len="med"/>
                    </a:lnT>
                    <a:lnB w="19050" cap="flat" cmpd="sng">
                      <a:solidFill>
                        <a:srgbClr val="4A86E8"/>
                      </a:solidFill>
                      <a:prstDash val="solid"/>
                      <a:round/>
                      <a:headEnd type="none" w="med" len="med"/>
                      <a:tailEnd type="none" w="med" len="med"/>
                    </a:lnB>
                  </a:tcPr>
                </a:tc>
              </a:tr>
              <a:tr h="381000">
                <a:tc>
                  <a:txBody>
                    <a:bodyPr/>
                    <a:lstStyle/>
                    <a:p>
                      <a:pPr lvl="0" rtl="0">
                        <a:spcBef>
                          <a:spcPts val="0"/>
                        </a:spcBef>
                        <a:buNone/>
                      </a:pPr>
                      <a:r>
                        <a:rPr lang="en">
                          <a:solidFill>
                            <a:schemeClr val="bg1">
                              <a:lumMod val="75000"/>
                              <a:lumOff val="25000"/>
                            </a:schemeClr>
                          </a:solidFill>
                        </a:rPr>
                        <a:t>Preservation quality</a:t>
                      </a:r>
                    </a:p>
                  </a:txBody>
                  <a:tcPr marL="91425" marR="91425" marT="91425" marB="91425">
                    <a:lnL w="19050" cap="flat" cmpd="sng">
                      <a:solidFill>
                        <a:srgbClr val="4A86E8"/>
                      </a:solidFill>
                      <a:prstDash val="solid"/>
                      <a:round/>
                      <a:headEnd type="none" w="med" len="med"/>
                      <a:tailEnd type="none" w="med" len="med"/>
                    </a:lnL>
                    <a:lnR w="19050" cap="flat" cmpd="sng">
                      <a:solidFill>
                        <a:srgbClr val="4A86E8"/>
                      </a:solidFill>
                      <a:prstDash val="solid"/>
                      <a:round/>
                      <a:headEnd type="none" w="med" len="med"/>
                      <a:tailEnd type="none" w="med" len="med"/>
                    </a:lnR>
                    <a:lnT w="19050" cap="flat" cmpd="sng">
                      <a:solidFill>
                        <a:srgbClr val="4A86E8"/>
                      </a:solidFill>
                      <a:prstDash val="solid"/>
                      <a:round/>
                      <a:headEnd type="none" w="med" len="med"/>
                      <a:tailEnd type="none" w="med" len="med"/>
                    </a:lnT>
                    <a:lnB w="19050" cap="flat" cmpd="sng">
                      <a:solidFill>
                        <a:srgbClr val="4A86E8"/>
                      </a:solidFill>
                      <a:prstDash val="solid"/>
                      <a:round/>
                      <a:headEnd type="none" w="med" len="med"/>
                      <a:tailEnd type="none" w="med" len="med"/>
                    </a:lnB>
                  </a:tcPr>
                </a:tc>
                <a:tc>
                  <a:txBody>
                    <a:bodyPr/>
                    <a:lstStyle/>
                    <a:p>
                      <a:pPr lvl="0" rtl="0">
                        <a:spcBef>
                          <a:spcPts val="0"/>
                        </a:spcBef>
                        <a:buNone/>
                      </a:pPr>
                      <a:r>
                        <a:rPr lang="en">
                          <a:solidFill>
                            <a:schemeClr val="bg1">
                              <a:lumMod val="75000"/>
                              <a:lumOff val="25000"/>
                            </a:schemeClr>
                          </a:solidFill>
                        </a:rPr>
                        <a:t>300-dpi uncompressed TIFs</a:t>
                      </a:r>
                    </a:p>
                  </a:txBody>
                  <a:tcPr marL="91425" marR="91425" marT="91425" marB="91425">
                    <a:lnL w="19050" cap="flat" cmpd="sng">
                      <a:solidFill>
                        <a:srgbClr val="4A86E8"/>
                      </a:solidFill>
                      <a:prstDash val="solid"/>
                      <a:round/>
                      <a:headEnd type="none" w="med" len="med"/>
                      <a:tailEnd type="none" w="med" len="med"/>
                    </a:lnL>
                    <a:lnR w="19050" cap="flat" cmpd="sng">
                      <a:solidFill>
                        <a:srgbClr val="4A86E8"/>
                      </a:solidFill>
                      <a:prstDash val="solid"/>
                      <a:round/>
                      <a:headEnd type="none" w="med" len="med"/>
                      <a:tailEnd type="none" w="med" len="med"/>
                    </a:lnR>
                    <a:lnT w="19050" cap="flat" cmpd="sng">
                      <a:solidFill>
                        <a:srgbClr val="4A86E8"/>
                      </a:solidFill>
                      <a:prstDash val="solid"/>
                      <a:round/>
                      <a:headEnd type="none" w="med" len="med"/>
                      <a:tailEnd type="none" w="med" len="med"/>
                    </a:lnT>
                    <a:lnB w="19050" cap="flat" cmpd="sng">
                      <a:solidFill>
                        <a:srgbClr val="4A86E8"/>
                      </a:solidFill>
                      <a:prstDash val="solid"/>
                      <a:round/>
                      <a:headEnd type="none" w="med" len="med"/>
                      <a:tailEnd type="none" w="med" len="med"/>
                    </a:lnB>
                  </a:tcPr>
                </a:tc>
                <a:tc>
                  <a:txBody>
                    <a:bodyPr/>
                    <a:lstStyle/>
                    <a:p>
                      <a:pPr lvl="0" rtl="0">
                        <a:spcBef>
                          <a:spcPts val="0"/>
                        </a:spcBef>
                        <a:buNone/>
                      </a:pPr>
                      <a:r>
                        <a:rPr lang="en" dirty="0">
                          <a:solidFill>
                            <a:schemeClr val="bg1">
                              <a:lumMod val="75000"/>
                              <a:lumOff val="25000"/>
                            </a:schemeClr>
                          </a:solidFill>
                        </a:rPr>
                        <a:t>5</a:t>
                      </a:r>
                    </a:p>
                  </a:txBody>
                  <a:tcPr marL="91425" marR="91425" marT="91425" marB="91425">
                    <a:lnL w="19050" cap="flat" cmpd="sng">
                      <a:solidFill>
                        <a:srgbClr val="4A86E8"/>
                      </a:solidFill>
                      <a:prstDash val="solid"/>
                      <a:round/>
                      <a:headEnd type="none" w="med" len="med"/>
                      <a:tailEnd type="none" w="med" len="med"/>
                    </a:lnL>
                    <a:lnR w="19050" cap="flat" cmpd="sng">
                      <a:solidFill>
                        <a:srgbClr val="4A86E8"/>
                      </a:solidFill>
                      <a:prstDash val="solid"/>
                      <a:round/>
                      <a:headEnd type="none" w="med" len="med"/>
                      <a:tailEnd type="none" w="med" len="med"/>
                    </a:lnR>
                    <a:lnT w="19050" cap="flat" cmpd="sng">
                      <a:solidFill>
                        <a:srgbClr val="4A86E8"/>
                      </a:solidFill>
                      <a:prstDash val="solid"/>
                      <a:round/>
                      <a:headEnd type="none" w="med" len="med"/>
                      <a:tailEnd type="none" w="med" len="med"/>
                    </a:lnT>
                    <a:lnB w="19050" cap="flat" cmpd="sng">
                      <a:solidFill>
                        <a:srgbClr val="4A86E8"/>
                      </a:solidFill>
                      <a:prstDash val="solid"/>
                      <a:round/>
                      <a:headEnd type="none" w="med" len="med"/>
                      <a:tailEnd type="none" w="med" len="med"/>
                    </a:lnB>
                  </a:tcPr>
                </a:tc>
              </a:tr>
              <a:tr h="381000">
                <a:tc>
                  <a:txBody>
                    <a:bodyPr/>
                    <a:lstStyle/>
                    <a:p>
                      <a:pPr lvl="0" rtl="0">
                        <a:spcBef>
                          <a:spcPts val="0"/>
                        </a:spcBef>
                        <a:buNone/>
                      </a:pPr>
                      <a:r>
                        <a:rPr lang="en">
                          <a:solidFill>
                            <a:schemeClr val="bg1">
                              <a:lumMod val="75000"/>
                              <a:lumOff val="25000"/>
                            </a:schemeClr>
                          </a:solidFill>
                        </a:rPr>
                        <a:t>Monetary value</a:t>
                      </a:r>
                    </a:p>
                  </a:txBody>
                  <a:tcPr marL="91425" marR="91425" marT="91425" marB="91425">
                    <a:lnL w="19050" cap="flat" cmpd="sng">
                      <a:solidFill>
                        <a:srgbClr val="4A86E8"/>
                      </a:solidFill>
                      <a:prstDash val="solid"/>
                      <a:round/>
                      <a:headEnd type="none" w="med" len="med"/>
                      <a:tailEnd type="none" w="med" len="med"/>
                    </a:lnL>
                    <a:lnR w="19050" cap="flat" cmpd="sng">
                      <a:solidFill>
                        <a:srgbClr val="4A86E8"/>
                      </a:solidFill>
                      <a:prstDash val="solid"/>
                      <a:round/>
                      <a:headEnd type="none" w="med" len="med"/>
                      <a:tailEnd type="none" w="med" len="med"/>
                    </a:lnR>
                    <a:lnT w="19050" cap="flat" cmpd="sng">
                      <a:solidFill>
                        <a:srgbClr val="4A86E8"/>
                      </a:solidFill>
                      <a:prstDash val="solid"/>
                      <a:round/>
                      <a:headEnd type="none" w="med" len="med"/>
                      <a:tailEnd type="none" w="med" len="med"/>
                    </a:lnT>
                    <a:lnB w="19050" cap="flat" cmpd="sng">
                      <a:solidFill>
                        <a:srgbClr val="4A86E8"/>
                      </a:solidFill>
                      <a:prstDash val="solid"/>
                      <a:round/>
                      <a:headEnd type="none" w="med" len="med"/>
                      <a:tailEnd type="none" w="med" len="med"/>
                    </a:lnB>
                  </a:tcPr>
                </a:tc>
                <a:tc>
                  <a:txBody>
                    <a:bodyPr/>
                    <a:lstStyle/>
                    <a:p>
                      <a:pPr lvl="0" rtl="0">
                        <a:spcBef>
                          <a:spcPts val="0"/>
                        </a:spcBef>
                        <a:buNone/>
                      </a:pPr>
                      <a:r>
                        <a:rPr lang="en">
                          <a:solidFill>
                            <a:schemeClr val="bg1">
                              <a:lumMod val="75000"/>
                              <a:lumOff val="25000"/>
                            </a:schemeClr>
                          </a:solidFill>
                        </a:rPr>
                        <a:t>Unknown, but likely minimal</a:t>
                      </a:r>
                    </a:p>
                  </a:txBody>
                  <a:tcPr marL="91425" marR="91425" marT="91425" marB="91425">
                    <a:lnL w="19050" cap="flat" cmpd="sng">
                      <a:solidFill>
                        <a:srgbClr val="4A86E8"/>
                      </a:solidFill>
                      <a:prstDash val="solid"/>
                      <a:round/>
                      <a:headEnd type="none" w="med" len="med"/>
                      <a:tailEnd type="none" w="med" len="med"/>
                    </a:lnL>
                    <a:lnR w="19050" cap="flat" cmpd="sng">
                      <a:solidFill>
                        <a:srgbClr val="4A86E8"/>
                      </a:solidFill>
                      <a:prstDash val="solid"/>
                      <a:round/>
                      <a:headEnd type="none" w="med" len="med"/>
                      <a:tailEnd type="none" w="med" len="med"/>
                    </a:lnR>
                    <a:lnT w="19050" cap="flat" cmpd="sng">
                      <a:solidFill>
                        <a:srgbClr val="4A86E8"/>
                      </a:solidFill>
                      <a:prstDash val="solid"/>
                      <a:round/>
                      <a:headEnd type="none" w="med" len="med"/>
                      <a:tailEnd type="none" w="med" len="med"/>
                    </a:lnT>
                    <a:lnB w="19050" cap="flat" cmpd="sng">
                      <a:solidFill>
                        <a:srgbClr val="4A86E8"/>
                      </a:solidFill>
                      <a:prstDash val="solid"/>
                      <a:round/>
                      <a:headEnd type="none" w="med" len="med"/>
                      <a:tailEnd type="none" w="med" len="med"/>
                    </a:lnB>
                  </a:tcPr>
                </a:tc>
                <a:tc>
                  <a:txBody>
                    <a:bodyPr/>
                    <a:lstStyle/>
                    <a:p>
                      <a:pPr lvl="0" rtl="0">
                        <a:spcBef>
                          <a:spcPts val="0"/>
                        </a:spcBef>
                        <a:buNone/>
                      </a:pPr>
                      <a:r>
                        <a:rPr lang="en" dirty="0">
                          <a:solidFill>
                            <a:schemeClr val="bg1">
                              <a:lumMod val="75000"/>
                              <a:lumOff val="25000"/>
                            </a:schemeClr>
                          </a:solidFill>
                        </a:rPr>
                        <a:t>2</a:t>
                      </a:r>
                    </a:p>
                  </a:txBody>
                  <a:tcPr marL="91425" marR="91425" marT="91425" marB="91425">
                    <a:lnL w="19050" cap="flat" cmpd="sng">
                      <a:solidFill>
                        <a:srgbClr val="4A86E8"/>
                      </a:solidFill>
                      <a:prstDash val="solid"/>
                      <a:round/>
                      <a:headEnd type="none" w="med" len="med"/>
                      <a:tailEnd type="none" w="med" len="med"/>
                    </a:lnL>
                    <a:lnR w="19050" cap="flat" cmpd="sng">
                      <a:solidFill>
                        <a:srgbClr val="4A86E8"/>
                      </a:solidFill>
                      <a:prstDash val="solid"/>
                      <a:round/>
                      <a:headEnd type="none" w="med" len="med"/>
                      <a:tailEnd type="none" w="med" len="med"/>
                    </a:lnR>
                    <a:lnT w="19050" cap="flat" cmpd="sng">
                      <a:solidFill>
                        <a:srgbClr val="4A86E8"/>
                      </a:solidFill>
                      <a:prstDash val="solid"/>
                      <a:round/>
                      <a:headEnd type="none" w="med" len="med"/>
                      <a:tailEnd type="none" w="med" len="med"/>
                    </a:lnT>
                    <a:lnB w="19050" cap="flat" cmpd="sng">
                      <a:solidFill>
                        <a:srgbClr val="4A86E8"/>
                      </a:solidFill>
                      <a:prstDash val="solid"/>
                      <a:round/>
                      <a:headEnd type="none" w="med" len="med"/>
                      <a:tailEnd type="none" w="med" len="med"/>
                    </a:lnB>
                  </a:tcPr>
                </a:tc>
              </a:tr>
            </a:tbl>
          </a:graphicData>
        </a:graphic>
      </p:graphicFrame>
      <p:sp>
        <p:nvSpPr>
          <p:cNvPr id="428" name="Shape 428"/>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3 — Assessing Digital Collections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32"/>
        <p:cNvGrpSpPr/>
        <p:nvPr/>
      </p:nvGrpSpPr>
      <p:grpSpPr>
        <a:xfrm>
          <a:off x="0" y="0"/>
          <a:ext cx="0" cy="0"/>
          <a:chOff x="0" y="0"/>
          <a:chExt cx="0" cy="0"/>
        </a:xfrm>
      </p:grpSpPr>
      <p:sp>
        <p:nvSpPr>
          <p:cNvPr id="433" name="Shape 433"/>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a:t>Exercise: Case Study Problem Solving</a:t>
            </a:r>
          </a:p>
        </p:txBody>
      </p:sp>
      <p:sp>
        <p:nvSpPr>
          <p:cNvPr id="434" name="Shape 434"/>
          <p:cNvSpPr txBox="1">
            <a:spLocks noGrp="1"/>
          </p:cNvSpPr>
          <p:nvPr>
            <p:ph type="body" idx="1"/>
          </p:nvPr>
        </p:nvSpPr>
        <p:spPr>
          <a:xfrm>
            <a:off x="311700" y="1622200"/>
            <a:ext cx="8520600" cy="4088700"/>
          </a:xfrm>
          <a:prstGeom prst="rect">
            <a:avLst/>
          </a:prstGeom>
        </p:spPr>
        <p:txBody>
          <a:bodyPr lIns="91425" tIns="91425" rIns="91425" bIns="91425" anchor="t" anchorCtr="0">
            <a:noAutofit/>
          </a:bodyPr>
          <a:lstStyle/>
          <a:p>
            <a:pPr lvl="0">
              <a:spcBef>
                <a:spcPts val="0"/>
              </a:spcBef>
              <a:buNone/>
            </a:pPr>
            <a:r>
              <a:rPr lang="en">
                <a:solidFill>
                  <a:schemeClr val="dk1"/>
                </a:solidFill>
              </a:rPr>
              <a:t>Type: Case Study</a:t>
            </a:r>
          </a:p>
          <a:p>
            <a:pPr lvl="0">
              <a:spcBef>
                <a:spcPts val="0"/>
              </a:spcBef>
              <a:buNone/>
            </a:pPr>
            <a:r>
              <a:rPr lang="en">
                <a:solidFill>
                  <a:schemeClr val="dk1"/>
                </a:solidFill>
              </a:rPr>
              <a:t>Goal: Understand possible approaches—and opportunities or limitations to those approaches—to digital collections tracking, assessment, and prioritization.</a:t>
            </a:r>
          </a:p>
          <a:p>
            <a:pPr lvl="0">
              <a:spcBef>
                <a:spcPts val="0"/>
              </a:spcBef>
              <a:buNone/>
            </a:pPr>
            <a:r>
              <a:rPr lang="en">
                <a:solidFill>
                  <a:schemeClr val="dk1"/>
                </a:solidFill>
              </a:rPr>
              <a:t>Description: </a:t>
            </a:r>
            <a:br>
              <a:rPr lang="en">
                <a:solidFill>
                  <a:schemeClr val="dk1"/>
                </a:solidFill>
              </a:rPr>
            </a:br>
            <a:r>
              <a:rPr lang="en" sz="1300">
                <a:solidFill>
                  <a:schemeClr val="dk1"/>
                </a:solidFill>
              </a:rPr>
              <a:t>Participants will be broken into two groups and assigned one of two example situations from Institution A and Institution B (on the following two pages). They will apply what they have learned and discuss pros and cons of the approaches taken by the organizations to tracking, assessing, and prioritizing collections. </a:t>
            </a:r>
          </a:p>
          <a:p>
            <a:pPr lvl="0">
              <a:spcBef>
                <a:spcPts val="0"/>
              </a:spcBef>
              <a:buNone/>
            </a:pPr>
            <a:r>
              <a:rPr lang="en" sz="1300">
                <a:solidFill>
                  <a:schemeClr val="dk1"/>
                </a:solidFill>
              </a:rPr>
              <a:t>Where are the gaps? What could each institution do differently to enhance current practice? Where are they succeeding? What other factors should be considered?</a:t>
            </a:r>
          </a:p>
          <a:p>
            <a:pPr lvl="0">
              <a:spcBef>
                <a:spcPts val="0"/>
              </a:spcBef>
              <a:buNone/>
            </a:pPr>
            <a:endParaRPr/>
          </a:p>
        </p:txBody>
      </p:sp>
      <p:sp>
        <p:nvSpPr>
          <p:cNvPr id="435" name="Shape 43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rgbClr val="FFFFFF"/>
                </a:solidFill>
              </a:rPr>
              <a:t>41</a:t>
            </a:fld>
            <a:endParaRPr lang="en">
              <a:solidFill>
                <a:srgbClr val="FFFFFF"/>
              </a:solidFill>
            </a:endParaRPr>
          </a:p>
        </p:txBody>
      </p:sp>
      <p:sp>
        <p:nvSpPr>
          <p:cNvPr id="436" name="Shape 436"/>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34343"/>
                </a:solidFill>
              </a:rPr>
              <a:t>Module 2 — Selection / Lesson 3 — Selecting Digital Collections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40"/>
        <p:cNvGrpSpPr/>
        <p:nvPr/>
      </p:nvGrpSpPr>
      <p:grpSpPr>
        <a:xfrm>
          <a:off x="0" y="0"/>
          <a:ext cx="0" cy="0"/>
          <a:chOff x="0" y="0"/>
          <a:chExt cx="0" cy="0"/>
        </a:xfrm>
      </p:grpSpPr>
      <p:sp>
        <p:nvSpPr>
          <p:cNvPr id="441" name="Shape 441"/>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Example: Institution A—not “good enough”</a:t>
            </a:r>
          </a:p>
        </p:txBody>
      </p:sp>
      <p:sp>
        <p:nvSpPr>
          <p:cNvPr id="442" name="Shape 442"/>
          <p:cNvSpPr txBox="1">
            <a:spLocks noGrp="1"/>
          </p:cNvSpPr>
          <p:nvPr>
            <p:ph type="body" idx="1"/>
          </p:nvPr>
        </p:nvSpPr>
        <p:spPr>
          <a:xfrm>
            <a:off x="311700" y="2003200"/>
            <a:ext cx="8520600" cy="4088700"/>
          </a:xfrm>
          <a:prstGeom prst="rect">
            <a:avLst/>
          </a:prstGeom>
        </p:spPr>
        <p:txBody>
          <a:bodyPr lIns="91425" tIns="91425" rIns="91425" bIns="91425" anchor="t" anchorCtr="0">
            <a:noAutofit/>
          </a:bodyPr>
          <a:lstStyle/>
          <a:p>
            <a:pPr lvl="0">
              <a:spcBef>
                <a:spcPts val="0"/>
              </a:spcBef>
              <a:buNone/>
            </a:pPr>
            <a:r>
              <a:rPr lang="en" sz="1600">
                <a:solidFill>
                  <a:srgbClr val="FFFFFF"/>
                </a:solidFill>
              </a:rPr>
              <a:t>Institution A is a member of a digital preservation consortium. The institution has created a set of requirements for submission to a digital preservation environment, which </a:t>
            </a:r>
            <a:r>
              <a:rPr lang="en" sz="1600"/>
              <a:t>mandates:</a:t>
            </a:r>
            <a:r>
              <a:rPr lang="en" sz="1600">
                <a:solidFill>
                  <a:srgbClr val="FFFFFF"/>
                </a:solidFill>
              </a:rPr>
              <a:t> </a:t>
            </a:r>
          </a:p>
          <a:p>
            <a:pPr marL="457200" lvl="0" indent="-330200" rtl="0">
              <a:spcBef>
                <a:spcPts val="0"/>
              </a:spcBef>
              <a:buSzPct val="100000"/>
            </a:pPr>
            <a:r>
              <a:rPr lang="en" sz="1600">
                <a:solidFill>
                  <a:srgbClr val="FFFFFF"/>
                </a:solidFill>
              </a:rPr>
              <a:t>full documentation (descriptive, technical, and preservation metadata, rights information, etc.), </a:t>
            </a:r>
          </a:p>
          <a:p>
            <a:pPr marL="457200" lvl="0" indent="-330200" rtl="0">
              <a:spcBef>
                <a:spcPts val="0"/>
              </a:spcBef>
              <a:buSzPct val="100000"/>
            </a:pPr>
            <a:r>
              <a:rPr lang="en" sz="1600">
                <a:solidFill>
                  <a:srgbClr val="FFFFFF"/>
                </a:solidFill>
              </a:rPr>
              <a:t>agreement by repository and collections managers on value of collection for preservation, and</a:t>
            </a:r>
          </a:p>
          <a:p>
            <a:pPr marL="457200" lvl="0" indent="-330200" rtl="0">
              <a:spcBef>
                <a:spcPts val="0"/>
              </a:spcBef>
              <a:buSzPct val="100000"/>
            </a:pPr>
            <a:r>
              <a:rPr lang="en" sz="1600">
                <a:solidFill>
                  <a:srgbClr val="FFFFFF"/>
                </a:solidFill>
              </a:rPr>
              <a:t>assurance that collection is complete and stable (no files missing, all files of a certain quality) and structured according to </a:t>
            </a:r>
            <a:r>
              <a:rPr lang="en" sz="1600"/>
              <a:t>their</a:t>
            </a:r>
            <a:r>
              <a:rPr lang="en" sz="1600">
                <a:solidFill>
                  <a:srgbClr val="FFFFFF"/>
                </a:solidFill>
              </a:rPr>
              <a:t> recently established BagIt specification. </a:t>
            </a:r>
          </a:p>
          <a:p>
            <a:pPr lvl="0" rtl="0">
              <a:spcBef>
                <a:spcPts val="0"/>
              </a:spcBef>
              <a:buNone/>
            </a:pPr>
            <a:r>
              <a:rPr lang="en" sz="1600">
                <a:solidFill>
                  <a:srgbClr val="FFFFFF"/>
                </a:solidFill>
              </a:rPr>
              <a:t>Content is currently located on networked storage across the institution—to their knowledge no collections are stored on static, external hard drives or CDs. Some of their collections are born digital, although the extent of those collections is currently unknown. No collections have been submitted to a digital preservation </a:t>
            </a:r>
            <a:r>
              <a:rPr lang="en" sz="1600"/>
              <a:t>consortium</a:t>
            </a:r>
            <a:r>
              <a:rPr lang="en" sz="1600">
                <a:solidFill>
                  <a:srgbClr val="FFFFFF"/>
                </a:solidFill>
              </a:rPr>
              <a:t>.</a:t>
            </a:r>
          </a:p>
        </p:txBody>
      </p:sp>
      <p:sp>
        <p:nvSpPr>
          <p:cNvPr id="443" name="Shape 443"/>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42</a:t>
            </a:fld>
            <a:endParaRPr lang="en">
              <a:solidFill>
                <a:srgbClr val="FFFFFF"/>
              </a:solidFill>
            </a:endParaRPr>
          </a:p>
        </p:txBody>
      </p:sp>
      <p:sp>
        <p:nvSpPr>
          <p:cNvPr id="444" name="Shape 444"/>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34343"/>
                </a:solidFill>
              </a:rPr>
              <a:t>Module 2 — Selection / Lesson 3 — Selecting Digital Collections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48"/>
        <p:cNvGrpSpPr/>
        <p:nvPr/>
      </p:nvGrpSpPr>
      <p:grpSpPr>
        <a:xfrm>
          <a:off x="0" y="0"/>
          <a:ext cx="0" cy="0"/>
          <a:chOff x="0" y="0"/>
          <a:chExt cx="0" cy="0"/>
        </a:xfrm>
      </p:grpSpPr>
      <p:sp>
        <p:nvSpPr>
          <p:cNvPr id="449" name="Shape 449"/>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Example: Institution B—“good enough”</a:t>
            </a:r>
          </a:p>
        </p:txBody>
      </p:sp>
      <p:sp>
        <p:nvSpPr>
          <p:cNvPr id="450" name="Shape 450"/>
          <p:cNvSpPr txBox="1">
            <a:spLocks noGrp="1"/>
          </p:cNvSpPr>
          <p:nvPr>
            <p:ph type="body" idx="1"/>
          </p:nvPr>
        </p:nvSpPr>
        <p:spPr>
          <a:xfrm>
            <a:off x="311700" y="2003200"/>
            <a:ext cx="8520600" cy="4088700"/>
          </a:xfrm>
          <a:prstGeom prst="rect">
            <a:avLst/>
          </a:prstGeom>
        </p:spPr>
        <p:txBody>
          <a:bodyPr lIns="91425" tIns="91425" rIns="91425" bIns="91425" anchor="t" anchorCtr="0">
            <a:noAutofit/>
          </a:bodyPr>
          <a:lstStyle/>
          <a:p>
            <a:pPr lvl="0" rtl="0">
              <a:spcBef>
                <a:spcPts val="0"/>
              </a:spcBef>
              <a:buNone/>
            </a:pPr>
            <a:r>
              <a:rPr lang="en" sz="1600">
                <a:solidFill>
                  <a:srgbClr val="FFFFFF"/>
                </a:solidFill>
              </a:rPr>
              <a:t>Institution B is a member of a digital preservation consortium. The digital preservation librarian has recently submitted a large collection to the digital preservation consortium based on his knowledge of the collection’s value and the fact that it is owned by the institution. The collection has no metadata or transfer specification (such as BagIt) associated with it. The librarian is not sure if the collection is complete because it was digitized several years ago, but felt that new files could be added if errors were identified. Digital collections have been produced for nearly 15 years, and more and more collections are born digital, although there is no staff to manage them. Collections are not tracked, and no plans have been made for other content to be added to the consortium.</a:t>
            </a:r>
          </a:p>
          <a:p>
            <a:pPr lvl="0" rtl="0">
              <a:spcBef>
                <a:spcPts val="0"/>
              </a:spcBef>
              <a:buNone/>
            </a:pPr>
            <a:endParaRPr sz="1800">
              <a:solidFill>
                <a:srgbClr val="FFFFFF"/>
              </a:solidFill>
            </a:endParaRPr>
          </a:p>
        </p:txBody>
      </p:sp>
      <p:sp>
        <p:nvSpPr>
          <p:cNvPr id="451" name="Shape 45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43</a:t>
            </a:fld>
            <a:endParaRPr lang="en">
              <a:solidFill>
                <a:srgbClr val="FFFFFF"/>
              </a:solidFill>
            </a:endParaRPr>
          </a:p>
        </p:txBody>
      </p:sp>
      <p:sp>
        <p:nvSpPr>
          <p:cNvPr id="452" name="Shape 452"/>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34343"/>
                </a:solidFill>
              </a:rPr>
              <a:t>Module 2 — Selection / Lesson 3 — Selecting Digital Collections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456"/>
        <p:cNvGrpSpPr/>
        <p:nvPr/>
      </p:nvGrpSpPr>
      <p:grpSpPr>
        <a:xfrm>
          <a:off x="0" y="0"/>
          <a:ext cx="0" cy="0"/>
          <a:chOff x="0" y="0"/>
          <a:chExt cx="0" cy="0"/>
        </a:xfrm>
      </p:grpSpPr>
      <p:sp>
        <p:nvSpPr>
          <p:cNvPr id="457" name="Shape 457"/>
          <p:cNvSpPr txBox="1">
            <a:spLocks noGrp="1"/>
          </p:cNvSpPr>
          <p:nvPr>
            <p:ph type="title"/>
          </p:nvPr>
        </p:nvSpPr>
        <p:spPr>
          <a:xfrm>
            <a:off x="311700" y="2867800"/>
            <a:ext cx="8520600" cy="1122300"/>
          </a:xfrm>
          <a:prstGeom prst="rect">
            <a:avLst/>
          </a:prstGeom>
        </p:spPr>
        <p:txBody>
          <a:bodyPr lIns="91425" tIns="91425" rIns="91425" bIns="91425" anchor="ctr" anchorCtr="0">
            <a:noAutofit/>
          </a:bodyPr>
          <a:lstStyle/>
          <a:p>
            <a:pPr lvl="0" rtl="0">
              <a:spcBef>
                <a:spcPts val="0"/>
              </a:spcBef>
              <a:buNone/>
            </a:pPr>
            <a:r>
              <a:rPr lang="en" b="1"/>
              <a:t>Lesson </a:t>
            </a:r>
            <a:r>
              <a:rPr lang="en"/>
              <a:t>4</a:t>
            </a:r>
            <a:r>
              <a:rPr lang="en" b="1"/>
              <a:t>: </a:t>
            </a:r>
            <a:r>
              <a:rPr lang="en"/>
              <a:t>Creating a Program</a:t>
            </a:r>
          </a:p>
        </p:txBody>
      </p:sp>
      <p:sp>
        <p:nvSpPr>
          <p:cNvPr id="458" name="Shape 45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44</a:t>
            </a:fld>
            <a:endParaRPr lang="en"/>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sp>
        <p:nvSpPr>
          <p:cNvPr id="463" name="Shape 463"/>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Exercise: A Programmatic Approach to Selection</a:t>
            </a:r>
          </a:p>
        </p:txBody>
      </p:sp>
      <p:sp>
        <p:nvSpPr>
          <p:cNvPr id="464" name="Shape 464"/>
          <p:cNvSpPr txBox="1">
            <a:spLocks noGrp="1"/>
          </p:cNvSpPr>
          <p:nvPr>
            <p:ph type="body" idx="1"/>
          </p:nvPr>
        </p:nvSpPr>
        <p:spPr>
          <a:xfrm>
            <a:off x="311700" y="1546000"/>
            <a:ext cx="8520600" cy="4088700"/>
          </a:xfrm>
          <a:prstGeom prst="rect">
            <a:avLst/>
          </a:prstGeom>
        </p:spPr>
        <p:txBody>
          <a:bodyPr lIns="91425" tIns="91425" rIns="91425" bIns="91425" anchor="t" anchorCtr="0">
            <a:noAutofit/>
          </a:bodyPr>
          <a:lstStyle/>
          <a:p>
            <a:pPr lvl="0" rtl="0">
              <a:spcBef>
                <a:spcPts val="0"/>
              </a:spcBef>
              <a:buNone/>
            </a:pPr>
            <a:r>
              <a:rPr lang="en">
                <a:solidFill>
                  <a:schemeClr val="dk1"/>
                </a:solidFill>
              </a:rPr>
              <a:t>Type: Group discussion</a:t>
            </a:r>
          </a:p>
          <a:p>
            <a:pPr lvl="0" rtl="0">
              <a:spcBef>
                <a:spcPts val="0"/>
              </a:spcBef>
              <a:buNone/>
            </a:pPr>
            <a:r>
              <a:rPr lang="en">
                <a:solidFill>
                  <a:schemeClr val="dk1"/>
                </a:solidFill>
              </a:rPr>
              <a:t>Goal: Solidify the participants understanding of the processes presented in this module as part of a larger programmatic whole. </a:t>
            </a:r>
          </a:p>
          <a:p>
            <a:pPr lvl="0">
              <a:spcBef>
                <a:spcPts val="0"/>
              </a:spcBef>
              <a:buNone/>
            </a:pPr>
            <a:r>
              <a:rPr lang="en">
                <a:solidFill>
                  <a:schemeClr val="dk1"/>
                </a:solidFill>
              </a:rPr>
              <a:t>Description: </a:t>
            </a:r>
            <a:br>
              <a:rPr lang="en">
                <a:solidFill>
                  <a:schemeClr val="dk1"/>
                </a:solidFill>
              </a:rPr>
            </a:br>
            <a:r>
              <a:rPr lang="en" sz="1300">
                <a:solidFill>
                  <a:schemeClr val="dk1"/>
                </a:solidFill>
              </a:rPr>
              <a:t>Participants will discuss the decision points that need to be identified in order to create a programmatic approach to each lesson in this module (planning, documenting, assessing). </a:t>
            </a:r>
          </a:p>
          <a:p>
            <a:pPr lvl="0" rtl="0">
              <a:spcBef>
                <a:spcPts val="0"/>
              </a:spcBef>
              <a:spcAft>
                <a:spcPts val="0"/>
              </a:spcAft>
              <a:buNone/>
            </a:pPr>
            <a:r>
              <a:rPr lang="en" sz="1300">
                <a:solidFill>
                  <a:srgbClr val="FFFFFF"/>
                </a:solidFill>
              </a:rPr>
              <a:t>For example: </a:t>
            </a:r>
          </a:p>
          <a:p>
            <a:pPr marL="457200" lvl="0" indent="-311150" rtl="0">
              <a:spcBef>
                <a:spcPts val="0"/>
              </a:spcBef>
              <a:spcAft>
                <a:spcPts val="0"/>
              </a:spcAft>
              <a:buClr>
                <a:srgbClr val="FFFFFF"/>
              </a:buClr>
              <a:buSzPct val="100000"/>
            </a:pPr>
            <a:r>
              <a:rPr lang="en" sz="1300">
                <a:solidFill>
                  <a:srgbClr val="FFFFFF"/>
                </a:solidFill>
              </a:rPr>
              <a:t>What resources are required? </a:t>
            </a:r>
          </a:p>
          <a:p>
            <a:pPr marL="457200" lvl="0" indent="-311150" rtl="0">
              <a:spcBef>
                <a:spcPts val="0"/>
              </a:spcBef>
              <a:spcAft>
                <a:spcPts val="0"/>
              </a:spcAft>
              <a:buClr>
                <a:srgbClr val="FFFFFF"/>
              </a:buClr>
              <a:buSzPct val="100000"/>
            </a:pPr>
            <a:r>
              <a:rPr lang="en" sz="1300">
                <a:solidFill>
                  <a:srgbClr val="FFFFFF"/>
                </a:solidFill>
              </a:rPr>
              <a:t>What information is necessary, </a:t>
            </a:r>
            <a:r>
              <a:rPr lang="en" sz="1300"/>
              <a:t>and which</a:t>
            </a:r>
            <a:r>
              <a:rPr lang="en" sz="1300">
                <a:solidFill>
                  <a:srgbClr val="FFFFFF"/>
                </a:solidFill>
              </a:rPr>
              <a:t> metadata standards </a:t>
            </a:r>
            <a:r>
              <a:rPr lang="en" sz="1300"/>
              <a:t>should be</a:t>
            </a:r>
            <a:r>
              <a:rPr lang="en" sz="1300">
                <a:solidFill>
                  <a:srgbClr val="FFFFFF"/>
                </a:solidFill>
              </a:rPr>
              <a:t> considered? </a:t>
            </a:r>
          </a:p>
          <a:p>
            <a:pPr marL="457200" lvl="0" indent="-311150" rtl="0">
              <a:spcBef>
                <a:spcPts val="0"/>
              </a:spcBef>
              <a:spcAft>
                <a:spcPts val="0"/>
              </a:spcAft>
              <a:buClr>
                <a:srgbClr val="FFFFFF"/>
              </a:buClr>
              <a:buSzPct val="100000"/>
            </a:pPr>
            <a:r>
              <a:rPr lang="en" sz="1300">
                <a:solidFill>
                  <a:srgbClr val="FFFFFF"/>
                </a:solidFill>
              </a:rPr>
              <a:t>Who is responsible? </a:t>
            </a:r>
          </a:p>
          <a:p>
            <a:pPr marL="457200" lvl="0" indent="-311150" rtl="0">
              <a:spcBef>
                <a:spcPts val="0"/>
              </a:spcBef>
              <a:spcAft>
                <a:spcPts val="0"/>
              </a:spcAft>
              <a:buClr>
                <a:srgbClr val="FFFFFF"/>
              </a:buClr>
              <a:buSzPct val="100000"/>
            </a:pPr>
            <a:r>
              <a:rPr lang="en" sz="1300">
                <a:solidFill>
                  <a:srgbClr val="FFFFFF"/>
                </a:solidFill>
              </a:rPr>
              <a:t>What is required on an ongoing basis in order for selection and documentation to become sustainable?</a:t>
            </a:r>
          </a:p>
          <a:p>
            <a:pPr marL="457200" lvl="0" indent="-311150" rtl="0">
              <a:spcBef>
                <a:spcPts val="0"/>
              </a:spcBef>
              <a:spcAft>
                <a:spcPts val="0"/>
              </a:spcAft>
              <a:buClr>
                <a:srgbClr val="FFFFFF"/>
              </a:buClr>
              <a:buSzPct val="100000"/>
            </a:pPr>
            <a:r>
              <a:rPr lang="en" sz="1300">
                <a:solidFill>
                  <a:srgbClr val="FFFFFF"/>
                </a:solidFill>
              </a:rPr>
              <a:t>What resources would help? (e.g. tools, skills)</a:t>
            </a:r>
          </a:p>
          <a:p>
            <a:pPr lvl="0" rtl="0">
              <a:spcBef>
                <a:spcPts val="0"/>
              </a:spcBef>
              <a:buNone/>
            </a:pPr>
            <a:endParaRPr/>
          </a:p>
        </p:txBody>
      </p:sp>
      <p:sp>
        <p:nvSpPr>
          <p:cNvPr id="465" name="Shape 46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45</a:t>
            </a:fld>
            <a:endParaRPr lang="en">
              <a:solidFill>
                <a:srgbClr val="FFFFFF"/>
              </a:solidFill>
            </a:endParaRPr>
          </a:p>
        </p:txBody>
      </p:sp>
      <p:sp>
        <p:nvSpPr>
          <p:cNvPr id="466" name="Shape 466"/>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34343"/>
                </a:solidFill>
              </a:rPr>
              <a:t>Module 2 — Selection / Lesson 4 — Creating a Program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b="1">
                <a:solidFill>
                  <a:srgbClr val="434343"/>
                </a:solidFill>
              </a:rPr>
              <a:t>Why do we need to know what we have?</a:t>
            </a:r>
          </a:p>
        </p:txBody>
      </p:sp>
      <p:sp>
        <p:nvSpPr>
          <p:cNvPr id="151" name="Shape 151"/>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t>To u</a:t>
            </a:r>
            <a:r>
              <a:rPr lang="en" sz="2400">
                <a:solidFill>
                  <a:srgbClr val="434343"/>
                </a:solidFill>
              </a:rPr>
              <a:t>nderstand the scope of digital collections. </a:t>
            </a:r>
            <a:r>
              <a:rPr lang="en"/>
              <a:t>L</a:t>
            </a:r>
            <a:r>
              <a:rPr lang="en" sz="2400">
                <a:solidFill>
                  <a:srgbClr val="434343"/>
                </a:solidFill>
              </a:rPr>
              <a:t>ook for </a:t>
            </a:r>
            <a:r>
              <a:rPr lang="en"/>
              <a:t>existing resources, including:</a:t>
            </a:r>
          </a:p>
          <a:p>
            <a:pPr marL="457200" lvl="0" indent="-381000" rtl="0">
              <a:spcBef>
                <a:spcPts val="0"/>
              </a:spcBef>
              <a:buClr>
                <a:srgbClr val="434343"/>
              </a:buClr>
              <a:buSzPct val="100000"/>
              <a:buChar char="●"/>
            </a:pPr>
            <a:r>
              <a:rPr lang="en" sz="2400">
                <a:solidFill>
                  <a:srgbClr val="434343"/>
                </a:solidFill>
              </a:rPr>
              <a:t>Collection policies</a:t>
            </a:r>
          </a:p>
          <a:p>
            <a:pPr marL="457200" lvl="0" indent="-381000" rtl="0">
              <a:spcBef>
                <a:spcPts val="0"/>
              </a:spcBef>
              <a:buClr>
                <a:srgbClr val="434343"/>
              </a:buClr>
              <a:buSzPct val="100000"/>
              <a:buChar char="●"/>
            </a:pPr>
            <a:r>
              <a:rPr lang="en" sz="2400">
                <a:solidFill>
                  <a:srgbClr val="434343"/>
                </a:solidFill>
              </a:rPr>
              <a:t>Preservation policies</a:t>
            </a:r>
          </a:p>
          <a:p>
            <a:pPr marL="457200" lvl="0" indent="-228600" rtl="0">
              <a:spcBef>
                <a:spcPts val="0"/>
              </a:spcBef>
              <a:buChar char="●"/>
            </a:pPr>
            <a:r>
              <a:rPr lang="en"/>
              <a:t>Retention policies</a:t>
            </a:r>
          </a:p>
          <a:p>
            <a:pPr lvl="0" rtl="0">
              <a:spcBef>
                <a:spcPts val="0"/>
              </a:spcBef>
              <a:buNone/>
            </a:pPr>
            <a:r>
              <a:rPr lang="en"/>
              <a:t>To p</a:t>
            </a:r>
            <a:r>
              <a:rPr lang="en" sz="2400">
                <a:solidFill>
                  <a:srgbClr val="434343"/>
                </a:solidFill>
              </a:rPr>
              <a:t>lan resources for current and future needs and activities</a:t>
            </a:r>
          </a:p>
          <a:p>
            <a:pPr lvl="0" rtl="0">
              <a:spcBef>
                <a:spcPts val="0"/>
              </a:spcBef>
              <a:buNone/>
            </a:pPr>
            <a:r>
              <a:rPr lang="en"/>
              <a:t>To c</a:t>
            </a:r>
            <a:r>
              <a:rPr lang="en" sz="2400">
                <a:solidFill>
                  <a:srgbClr val="434343"/>
                </a:solidFill>
              </a:rPr>
              <a:t>larify how content is managed</a:t>
            </a:r>
          </a:p>
          <a:p>
            <a:pPr lvl="0">
              <a:spcBef>
                <a:spcPts val="0"/>
              </a:spcBef>
              <a:buNone/>
            </a:pPr>
            <a:r>
              <a:rPr lang="en"/>
              <a:t>To s</a:t>
            </a:r>
            <a:r>
              <a:rPr lang="en" sz="2400"/>
              <a:t>upport communication based on concrete information</a:t>
            </a:r>
          </a:p>
        </p:txBody>
      </p:sp>
      <p:sp>
        <p:nvSpPr>
          <p:cNvPr id="152" name="Shape 15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5</a:t>
            </a:fld>
            <a:endParaRPr lang="en"/>
          </a:p>
        </p:txBody>
      </p:sp>
      <p:sp>
        <p:nvSpPr>
          <p:cNvPr id="153" name="Shape 153"/>
          <p:cNvSpPr txBox="1"/>
          <p:nvPr/>
        </p:nvSpPr>
        <p:spPr>
          <a:xfrm>
            <a:off x="323500" y="6381075"/>
            <a:ext cx="8272200" cy="361200"/>
          </a:xfrm>
          <a:prstGeom prst="rect">
            <a:avLst/>
          </a:prstGeom>
          <a:noFill/>
          <a:ln>
            <a:noFill/>
          </a:ln>
        </p:spPr>
        <p:txBody>
          <a:bodyPr lIns="91425" tIns="91425" rIns="91425" bIns="91425" anchor="t" anchorCtr="0">
            <a:noAutofit/>
          </a:bodyPr>
          <a:lstStyle/>
          <a:p>
            <a:pPr lvl="0">
              <a:spcBef>
                <a:spcPts val="0"/>
              </a:spcBef>
              <a:buNone/>
            </a:pPr>
            <a:r>
              <a:rPr lang="en">
                <a:solidFill>
                  <a:srgbClr val="3D85C6"/>
                </a:solidFill>
              </a:rPr>
              <a:t>Module 2 — Selection / Lesson 1 — Planning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a:t>How do we identify what we have?</a:t>
            </a:r>
          </a:p>
        </p:txBody>
      </p:sp>
      <p:sp>
        <p:nvSpPr>
          <p:cNvPr id="159" name="Shape 159"/>
          <p:cNvSpPr txBox="1">
            <a:spLocks noGrp="1"/>
          </p:cNvSpPr>
          <p:nvPr>
            <p:ph type="body" idx="1"/>
          </p:nvPr>
        </p:nvSpPr>
        <p:spPr>
          <a:xfrm>
            <a:off x="323500" y="1134535"/>
            <a:ext cx="8520600" cy="4372500"/>
          </a:xfrm>
          <a:prstGeom prst="rect">
            <a:avLst/>
          </a:prstGeom>
        </p:spPr>
        <p:txBody>
          <a:bodyPr lIns="91425" tIns="91425" rIns="91425" bIns="91425" anchor="t" anchorCtr="0">
            <a:noAutofit/>
          </a:bodyPr>
          <a:lstStyle/>
          <a:p>
            <a:pPr lvl="0">
              <a:spcBef>
                <a:spcPts val="0"/>
              </a:spcBef>
              <a:buNone/>
            </a:pPr>
            <a:r>
              <a:rPr lang="en" sz="2400" dirty="0"/>
              <a:t>Look across the organization to answer:</a:t>
            </a:r>
          </a:p>
          <a:p>
            <a:pPr marL="457200" lvl="0" indent="-381000" rtl="0">
              <a:spcBef>
                <a:spcPts val="0"/>
              </a:spcBef>
              <a:buSzPct val="100000"/>
            </a:pPr>
            <a:r>
              <a:rPr lang="en" sz="2400" dirty="0"/>
              <a:t>Who is creating / acquiring new content?</a:t>
            </a:r>
          </a:p>
          <a:p>
            <a:pPr marL="457200" lvl="0" indent="-381000" rtl="0">
              <a:spcBef>
                <a:spcPts val="0"/>
              </a:spcBef>
              <a:buSzPct val="100000"/>
            </a:pPr>
            <a:r>
              <a:rPr lang="en" sz="2400" dirty="0"/>
              <a:t>Who is managing legacy content?</a:t>
            </a:r>
          </a:p>
          <a:p>
            <a:pPr marL="457200" lvl="0" indent="-381000" rtl="0">
              <a:spcBef>
                <a:spcPts val="0"/>
              </a:spcBef>
              <a:buSzPct val="100000"/>
            </a:pPr>
            <a:r>
              <a:rPr lang="en" sz="2400" dirty="0"/>
              <a:t>Where are other sources for content?</a:t>
            </a:r>
          </a:p>
          <a:p>
            <a:pPr marL="457200" lvl="0" indent="-228600" rtl="0">
              <a:spcBef>
                <a:spcPts val="0"/>
              </a:spcBef>
            </a:pPr>
            <a:r>
              <a:rPr lang="en" dirty="0"/>
              <a:t>Where is content being managed and stored?</a:t>
            </a:r>
          </a:p>
          <a:p>
            <a:pPr marL="457200" lvl="0" indent="-228600" rtl="0">
              <a:spcBef>
                <a:spcPts val="0"/>
              </a:spcBef>
            </a:pPr>
            <a:r>
              <a:rPr lang="en" dirty="0"/>
              <a:t>What tools are used to document collections?</a:t>
            </a:r>
          </a:p>
          <a:p>
            <a:pPr marL="457200" lvl="0" indent="-228600" rtl="0">
              <a:spcBef>
                <a:spcPts val="0"/>
              </a:spcBef>
            </a:pPr>
            <a:r>
              <a:rPr lang="en" dirty="0"/>
              <a:t>What metadata is being used to describe collections?</a:t>
            </a:r>
          </a:p>
          <a:p>
            <a:pPr lvl="0" rtl="0">
              <a:spcBef>
                <a:spcPts val="0"/>
              </a:spcBef>
              <a:buNone/>
            </a:pPr>
            <a:r>
              <a:rPr lang="en" i="1" dirty="0"/>
              <a:t>Collaborate across the organization to identify content — content happens everywhere</a:t>
            </a:r>
          </a:p>
        </p:txBody>
      </p:sp>
      <p:sp>
        <p:nvSpPr>
          <p:cNvPr id="160" name="Shape 16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6</a:t>
            </a:fld>
            <a:endParaRPr lang="en"/>
          </a:p>
        </p:txBody>
      </p:sp>
      <p:sp>
        <p:nvSpPr>
          <p:cNvPr id="161" name="Shape 161"/>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1 — Planning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How do we identify what we have?</a:t>
            </a:r>
          </a:p>
        </p:txBody>
      </p:sp>
      <p:sp>
        <p:nvSpPr>
          <p:cNvPr id="167" name="Shape 167"/>
          <p:cNvSpPr txBox="1">
            <a:spLocks noGrp="1"/>
          </p:cNvSpPr>
          <p:nvPr>
            <p:ph type="body" idx="1"/>
          </p:nvPr>
        </p:nvSpPr>
        <p:spPr>
          <a:xfrm>
            <a:off x="311700" y="1272758"/>
            <a:ext cx="8520600" cy="4372500"/>
          </a:xfrm>
          <a:prstGeom prst="rect">
            <a:avLst/>
          </a:prstGeom>
        </p:spPr>
        <p:txBody>
          <a:bodyPr lIns="91425" tIns="91425" rIns="91425" bIns="91425" anchor="t" anchorCtr="0">
            <a:noAutofit/>
          </a:bodyPr>
          <a:lstStyle/>
          <a:p>
            <a:pPr lvl="0" rtl="0">
              <a:spcBef>
                <a:spcPts val="0"/>
              </a:spcBef>
              <a:buNone/>
            </a:pPr>
            <a:r>
              <a:rPr lang="en" dirty="0"/>
              <a:t>Potential sources of digital content creation / </a:t>
            </a:r>
            <a:r>
              <a:rPr lang="en" dirty="0" smtClean="0"/>
              <a:t>acquisition</a:t>
            </a:r>
            <a:endParaRPr lang="en-US" dirty="0" smtClean="0"/>
          </a:p>
          <a:p>
            <a:pPr lvl="0" rtl="0">
              <a:spcBef>
                <a:spcPts val="0"/>
              </a:spcBef>
              <a:buNone/>
            </a:pPr>
            <a:r>
              <a:rPr lang="en" dirty="0" smtClean="0"/>
              <a:t>Digitization</a:t>
            </a:r>
            <a:r>
              <a:rPr lang="en-US" dirty="0" smtClean="0"/>
              <a:t/>
            </a:r>
            <a:br>
              <a:rPr lang="en-US" dirty="0" smtClean="0"/>
            </a:br>
            <a:r>
              <a:rPr lang="en" dirty="0" smtClean="0"/>
              <a:t>Institutional records</a:t>
            </a:r>
            <a:r>
              <a:rPr lang="en-US" dirty="0"/>
              <a:t/>
            </a:r>
            <a:br>
              <a:rPr lang="en-US" dirty="0"/>
            </a:br>
            <a:r>
              <a:rPr lang="en" dirty="0" smtClean="0"/>
              <a:t>Email</a:t>
            </a:r>
            <a:r>
              <a:rPr lang="en-US" dirty="0"/>
              <a:t/>
            </a:r>
            <a:br>
              <a:rPr lang="en-US" dirty="0"/>
            </a:br>
            <a:r>
              <a:rPr lang="en" dirty="0" smtClean="0"/>
              <a:t>Websites</a:t>
            </a:r>
            <a:r>
              <a:rPr lang="en-US" dirty="0"/>
              <a:t/>
            </a:r>
            <a:br>
              <a:rPr lang="en-US" dirty="0"/>
            </a:br>
            <a:r>
              <a:rPr lang="en" dirty="0" smtClean="0"/>
              <a:t>Digital archives</a:t>
            </a:r>
            <a:r>
              <a:rPr lang="en-US" dirty="0" smtClean="0"/>
              <a:t/>
            </a:r>
            <a:br>
              <a:rPr lang="en-US" dirty="0" smtClean="0"/>
            </a:br>
            <a:r>
              <a:rPr lang="en" dirty="0" smtClean="0"/>
              <a:t>I</a:t>
            </a:r>
            <a:r>
              <a:rPr lang="en-US" dirty="0" smtClean="0"/>
              <a:t>R</a:t>
            </a:r>
            <a:r>
              <a:rPr lang="en" dirty="0" smtClean="0"/>
              <a:t>s</a:t>
            </a:r>
            <a:r>
              <a:rPr lang="en-US" dirty="0"/>
              <a:t/>
            </a:r>
            <a:br>
              <a:rPr lang="en-US" dirty="0"/>
            </a:br>
            <a:r>
              <a:rPr lang="en" dirty="0" smtClean="0"/>
              <a:t>Data repositories</a:t>
            </a:r>
            <a:r>
              <a:rPr lang="en-US" dirty="0" smtClean="0"/>
              <a:t/>
            </a:r>
            <a:br>
              <a:rPr lang="en-US" dirty="0" smtClean="0"/>
            </a:br>
            <a:r>
              <a:rPr lang="en" dirty="0" smtClean="0"/>
              <a:t>Others</a:t>
            </a:r>
            <a:r>
              <a:rPr lang="en" dirty="0"/>
              <a:t>?</a:t>
            </a:r>
          </a:p>
        </p:txBody>
      </p:sp>
      <p:sp>
        <p:nvSpPr>
          <p:cNvPr id="168" name="Shape 16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7</a:t>
            </a:fld>
            <a:endParaRPr lang="en"/>
          </a:p>
        </p:txBody>
      </p:sp>
      <p:sp>
        <p:nvSpPr>
          <p:cNvPr id="169" name="Shape 169"/>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1 — Planning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How do we identify what we have?</a:t>
            </a:r>
          </a:p>
        </p:txBody>
      </p:sp>
      <p:sp>
        <p:nvSpPr>
          <p:cNvPr id="175" name="Shape 175"/>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t>Identifying digital content across the organization is not a one-time activity. </a:t>
            </a:r>
          </a:p>
          <a:p>
            <a:pPr marL="457200" lvl="0" indent="-228600" rtl="0">
              <a:spcBef>
                <a:spcPts val="0"/>
              </a:spcBef>
            </a:pPr>
            <a:r>
              <a:rPr lang="en"/>
              <a:t>Knowing what exists requires communication with collection managers / creators</a:t>
            </a:r>
          </a:p>
          <a:p>
            <a:pPr marL="457200" lvl="0" indent="-228600" rtl="0">
              <a:spcBef>
                <a:spcPts val="0"/>
              </a:spcBef>
            </a:pPr>
            <a:r>
              <a:rPr lang="en"/>
              <a:t>Knowledge should be shared in a consistent and formalized way</a:t>
            </a:r>
          </a:p>
        </p:txBody>
      </p:sp>
      <p:sp>
        <p:nvSpPr>
          <p:cNvPr id="176" name="Shape 176"/>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8</a:t>
            </a:fld>
            <a:endParaRPr lang="en"/>
          </a:p>
        </p:txBody>
      </p:sp>
      <p:sp>
        <p:nvSpPr>
          <p:cNvPr id="177" name="Shape 177"/>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2 — Selection / Lesson 1 — Planning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6AA84F"/>
        </a:solidFill>
        <a:effectLst/>
      </p:bgPr>
    </p:bg>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b="1"/>
              <a:t>Exercise: </a:t>
            </a:r>
            <a:r>
              <a:rPr lang="en"/>
              <a:t>The Digital Collections Ecosystem</a:t>
            </a:r>
          </a:p>
        </p:txBody>
      </p:sp>
      <p:sp>
        <p:nvSpPr>
          <p:cNvPr id="183" name="Shape 183"/>
          <p:cNvSpPr txBox="1">
            <a:spLocks noGrp="1"/>
          </p:cNvSpPr>
          <p:nvPr>
            <p:ph type="body" idx="1"/>
          </p:nvPr>
        </p:nvSpPr>
        <p:spPr>
          <a:xfrm>
            <a:off x="323500" y="1254066"/>
            <a:ext cx="8520600" cy="4088700"/>
          </a:xfrm>
          <a:prstGeom prst="rect">
            <a:avLst/>
          </a:prstGeom>
        </p:spPr>
        <p:txBody>
          <a:bodyPr lIns="91425" tIns="91425" rIns="91425" bIns="91425" anchor="t" anchorCtr="0">
            <a:noAutofit/>
          </a:bodyPr>
          <a:lstStyle/>
          <a:p>
            <a:pPr lvl="0">
              <a:spcBef>
                <a:spcPts val="0"/>
              </a:spcBef>
              <a:buNone/>
            </a:pPr>
            <a:r>
              <a:rPr lang="en" sz="2400" dirty="0">
                <a:solidFill>
                  <a:srgbClr val="FFFFFF"/>
                </a:solidFill>
              </a:rPr>
              <a:t>Type: Interactive</a:t>
            </a:r>
          </a:p>
          <a:p>
            <a:pPr lvl="0">
              <a:spcBef>
                <a:spcPts val="0"/>
              </a:spcBef>
              <a:buNone/>
            </a:pPr>
            <a:r>
              <a:rPr lang="en" sz="2400" dirty="0">
                <a:solidFill>
                  <a:srgbClr val="FFFFFF"/>
                </a:solidFill>
              </a:rPr>
              <a:t>Goal: </a:t>
            </a:r>
            <a:r>
              <a:rPr lang="en" dirty="0"/>
              <a:t>Identifying what we know about our collections</a:t>
            </a:r>
          </a:p>
          <a:p>
            <a:pPr lvl="0">
              <a:spcBef>
                <a:spcPts val="0"/>
              </a:spcBef>
              <a:buNone/>
            </a:pPr>
            <a:r>
              <a:rPr lang="en" dirty="0"/>
              <a:t>Description: </a:t>
            </a:r>
          </a:p>
          <a:p>
            <a:pPr lvl="0" rtl="0">
              <a:spcBef>
                <a:spcPts val="0"/>
              </a:spcBef>
              <a:buNone/>
            </a:pPr>
            <a:r>
              <a:rPr lang="en" sz="1300" dirty="0">
                <a:solidFill>
                  <a:srgbClr val="FFFFFF"/>
                </a:solidFill>
              </a:rPr>
              <a:t>Participant</a:t>
            </a:r>
            <a:r>
              <a:rPr lang="en" sz="1300" dirty="0"/>
              <a:t> pairs</a:t>
            </a:r>
            <a:r>
              <a:rPr lang="en" sz="1300" dirty="0">
                <a:solidFill>
                  <a:srgbClr val="FFFFFF"/>
                </a:solidFill>
              </a:rPr>
              <a:t> from each institution should document and be prepared to discuss in the larger group the following about their organization:</a:t>
            </a:r>
          </a:p>
          <a:p>
            <a:pPr marL="457200" lvl="0" indent="-311150" rtl="0">
              <a:spcBef>
                <a:spcPts val="0"/>
              </a:spcBef>
              <a:buClr>
                <a:srgbClr val="FFFFFF"/>
              </a:buClr>
              <a:buSzPct val="100000"/>
            </a:pPr>
            <a:r>
              <a:rPr lang="en" sz="1300" dirty="0"/>
              <a:t>P</a:t>
            </a:r>
            <a:r>
              <a:rPr lang="en" sz="1300" dirty="0">
                <a:solidFill>
                  <a:srgbClr val="FFFFFF"/>
                </a:solidFill>
              </a:rPr>
              <a:t>olicies: list 1-3 organizational policies in which digital collections are mentioned (e.g., collections development, preservation, digital preservation). If policies exist, do they provide guidance in identifying which assets should be collected and preserved? If not, how are decisions about what is collected and preserved?</a:t>
            </a:r>
          </a:p>
          <a:p>
            <a:pPr marL="457200" lvl="0" indent="-311150" rtl="0">
              <a:spcBef>
                <a:spcPts val="0"/>
              </a:spcBef>
              <a:buClr>
                <a:srgbClr val="FFFFFF"/>
              </a:buClr>
              <a:buSzPct val="100000"/>
            </a:pPr>
            <a:r>
              <a:rPr lang="en" sz="1300" dirty="0"/>
              <a:t>S</a:t>
            </a:r>
            <a:r>
              <a:rPr lang="en" sz="1300" dirty="0">
                <a:solidFill>
                  <a:srgbClr val="FFFFFF"/>
                </a:solidFill>
              </a:rPr>
              <a:t>ources: identify 3-5 points of origin of digital collections (in which they are produced and/or acquired). Which fall within collections development scope/preservation policies (formal</a:t>
            </a:r>
            <a:r>
              <a:rPr lang="en" sz="1300" dirty="0"/>
              <a:t>/</a:t>
            </a:r>
            <a:r>
              <a:rPr lang="en" sz="1300" dirty="0">
                <a:solidFill>
                  <a:srgbClr val="FFFFFF"/>
                </a:solidFill>
              </a:rPr>
              <a:t>informal)? Which do not?</a:t>
            </a:r>
          </a:p>
          <a:p>
            <a:pPr marL="457200" lvl="0" indent="-311150" rtl="0">
              <a:spcBef>
                <a:spcPts val="0"/>
              </a:spcBef>
              <a:buClr>
                <a:srgbClr val="FFFFFF"/>
              </a:buClr>
              <a:buSzPct val="100000"/>
            </a:pPr>
            <a:r>
              <a:rPr lang="en" sz="1300" dirty="0"/>
              <a:t>S</a:t>
            </a:r>
            <a:r>
              <a:rPr lang="en" sz="1300" dirty="0">
                <a:solidFill>
                  <a:srgbClr val="FFFFFF"/>
                </a:solidFill>
              </a:rPr>
              <a:t>takeholders: list three </a:t>
            </a:r>
            <a:r>
              <a:rPr lang="en" sz="1300" dirty="0"/>
              <a:t>staff positions</a:t>
            </a:r>
            <a:r>
              <a:rPr lang="en" sz="1300" dirty="0">
                <a:solidFill>
                  <a:srgbClr val="FFFFFF"/>
                </a:solidFill>
              </a:rPr>
              <a:t> (as well as yourselves [for a total of five]) who should be involved in conversations about digital preservation? Identify each position’s role in that conversation (e.g., advisor, manager, decider, do-</a:t>
            </a:r>
            <a:r>
              <a:rPr lang="en" sz="1300" dirty="0" err="1">
                <a:solidFill>
                  <a:srgbClr val="FFFFFF"/>
                </a:solidFill>
              </a:rPr>
              <a:t>er</a:t>
            </a:r>
            <a:r>
              <a:rPr lang="en" sz="1300" dirty="0">
                <a:solidFill>
                  <a:srgbClr val="FFFFFF"/>
                </a:solidFill>
              </a:rPr>
              <a:t>)? </a:t>
            </a:r>
          </a:p>
          <a:p>
            <a:pPr lvl="0">
              <a:spcBef>
                <a:spcPts val="0"/>
              </a:spcBef>
              <a:buNone/>
            </a:pPr>
            <a:endParaRPr sz="1600" dirty="0"/>
          </a:p>
        </p:txBody>
      </p:sp>
      <p:sp>
        <p:nvSpPr>
          <p:cNvPr id="184" name="Shape 184"/>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rgbClr val="FFFFFF"/>
                </a:solidFill>
              </a:rPr>
              <a:t>9</a:t>
            </a:fld>
            <a:endParaRPr lang="en">
              <a:solidFill>
                <a:srgbClr val="FFFFFF"/>
              </a:solidFill>
            </a:endParaRPr>
          </a:p>
        </p:txBody>
      </p:sp>
      <p:sp>
        <p:nvSpPr>
          <p:cNvPr id="185" name="Shape 185"/>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34343"/>
                </a:solidFill>
              </a:rPr>
              <a:t>Module 2 — Selection / Lesson 1 — Planning</a:t>
            </a:r>
          </a:p>
        </p:txBody>
      </p:sp>
    </p:spTree>
  </p:cSld>
  <p:clrMapOvr>
    <a:masterClrMapping/>
  </p:clrMapOvr>
</p:sld>
</file>

<file path=ppt/theme/theme1.xml><?xml version="1.0" encoding="utf-8"?>
<a:theme xmlns:a="http://schemas.openxmlformats.org/drawingml/2006/main" name="simple-dark-2">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dark-2">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3463</Words>
  <Application>Microsoft Macintosh PowerPoint</Application>
  <PresentationFormat>On-screen Show (4:3)</PresentationFormat>
  <Paragraphs>380</Paragraphs>
  <Slides>45</Slides>
  <Notes>45</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45</vt:i4>
      </vt:variant>
    </vt:vector>
  </HeadingPairs>
  <TitlesOfParts>
    <vt:vector size="48" baseType="lpstr">
      <vt:lpstr>Arial</vt:lpstr>
      <vt:lpstr>simple-dark-2</vt:lpstr>
      <vt:lpstr>simple-dark-2</vt:lpstr>
      <vt:lpstr>Module 2 — Selection</vt:lpstr>
      <vt:lpstr>PowerPoint Presentation</vt:lpstr>
      <vt:lpstr>Module Goals</vt:lpstr>
      <vt:lpstr>Lesson 1: Identifying Digital Collections</vt:lpstr>
      <vt:lpstr>Why do we need to know what we have?</vt:lpstr>
      <vt:lpstr>How do we identify what we have?</vt:lpstr>
      <vt:lpstr>How do we identify what we have?</vt:lpstr>
      <vt:lpstr>How do we identify what we have?</vt:lpstr>
      <vt:lpstr>Exercise: The Digital Collections Ecosystem</vt:lpstr>
      <vt:lpstr>Lesson 2: Documenting  Digital Collections</vt:lpstr>
      <vt:lpstr>Exercise: How Are We Documenting &amp; Tracking Digital Collections Today?</vt:lpstr>
      <vt:lpstr>Why inventory digital collections?</vt:lpstr>
      <vt:lpstr>Why inventory digital collections?</vt:lpstr>
      <vt:lpstr>Creating a digital collections inventory</vt:lpstr>
      <vt:lpstr>Digital collections inventory</vt:lpstr>
      <vt:lpstr>What might a digital collections inventory contain?</vt:lpstr>
      <vt:lpstr>Fields in a digital collections inventory (1/2)</vt:lpstr>
      <vt:lpstr>Fields in a digital collections inventory (2/2)</vt:lpstr>
      <vt:lpstr>Building a digital collections inventory (1/3)</vt:lpstr>
      <vt:lpstr>Building a digital collections inventory (2/3)</vt:lpstr>
      <vt:lpstr>Building a digital collections inventory (3/3)</vt:lpstr>
      <vt:lpstr>Exercise: Building a Digital Collections Inventory</vt:lpstr>
      <vt:lpstr>Lesson 3: Assessing  Digital Collections</vt:lpstr>
      <vt:lpstr>Selection for digital preservation</vt:lpstr>
      <vt:lpstr>Why not save everything?</vt:lpstr>
      <vt:lpstr>Goal of preservation is access</vt:lpstr>
      <vt:lpstr>Assessment: Questions to consider</vt:lpstr>
      <vt:lpstr>Assessment: Criteria 1/2</vt:lpstr>
      <vt:lpstr>Assessment: Criteria 2/2</vt:lpstr>
      <vt:lpstr>Defining “done-ness”</vt:lpstr>
      <vt:lpstr>Copyright and digital preservation: Section 108</vt:lpstr>
      <vt:lpstr>Fair Use (Section 107)</vt:lpstr>
      <vt:lpstr>Fair Use (Section 107)</vt:lpstr>
      <vt:lpstr>PowerPoint Presentation</vt:lpstr>
      <vt:lpstr>Copyright and digital preservation: Fair Use</vt:lpstr>
      <vt:lpstr>Copyright and digital preservation</vt:lpstr>
      <vt:lpstr>Copyright and digital preservation</vt:lpstr>
      <vt:lpstr>Prioritization of digital collections</vt:lpstr>
      <vt:lpstr>Prioritization: Scoring metrics</vt:lpstr>
      <vt:lpstr>Scoring metrics: Example</vt:lpstr>
      <vt:lpstr>Exercise: Case Study Problem Solving</vt:lpstr>
      <vt:lpstr>Example: Institution A—not “good enough”</vt:lpstr>
      <vt:lpstr>Example: Institution B—“good enough”</vt:lpstr>
      <vt:lpstr>Lesson 4: Creating a Program</vt:lpstr>
      <vt:lpstr>Exercise: A Programmatic Approach to Selection</vt:lpstr>
    </vt:vector>
  </TitlesOfParts>
  <Manager/>
  <Company/>
  <LinksUpToDate>false</LinksUpToDate>
  <SharedDoc>false</SharedDoc>
  <HyperlinkBase/>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2 — Selection</dc:title>
  <dc:subject/>
  <dc:creator>AVPreserve</dc:creator>
  <cp:keywords/>
  <dc:description/>
  <cp:lastModifiedBy>Molinaro, Mary</cp:lastModifiedBy>
  <cp:revision>3</cp:revision>
  <dcterms:modified xsi:type="dcterms:W3CDTF">2017-05-18T22:12:28Z</dcterms:modified>
  <cp:category/>
</cp:coreProperties>
</file>