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4" r:id="rId1"/>
    <p:sldMasterId id="2147483675" r:id="rId2"/>
  </p:sldMasterIdLst>
  <p:notesMasterIdLst>
    <p:notesMasterId r:id="rId3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6989CF6-399C-4123-900F-59EA460E8469}">
  <a:tblStyle styleId="{B6989CF6-399C-4123-900F-59EA460E8469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5"/>
    <p:restoredTop sz="75366"/>
  </p:normalViewPr>
  <p:slideViewPr>
    <p:cSldViewPr snapToGrid="0" snapToObjects="1">
      <p:cViewPr varScale="1">
        <p:scale>
          <a:sx n="97" d="100"/>
          <a:sy n="97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Relationship Id="rId3" Type="http://schemas.openxmlformats.org/officeDocument/2006/relationships/hyperlink" Target="https://www.polleverywhere.com/" TargetMode="Externa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Final: March 8, </a:t>
            </a:r>
            <a:r>
              <a:rPr lang="en" dirty="0" smtClean="0"/>
              <a:t>2017</a:t>
            </a:r>
            <a:endParaRPr lang="en-US" dirty="0" smtClean="0"/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This work is licensed under the Creative Commons Attribution 4.0 International License. To view a copy of this license, visit http://</a:t>
            </a:r>
            <a:r>
              <a:rPr lang="en-US" dirty="0" err="1" smtClean="0"/>
              <a:t>creativecommons.org</a:t>
            </a:r>
            <a:r>
              <a:rPr lang="en-US" dirty="0" smtClean="0"/>
              <a:t>/licenses/by/4.0/ or send a letter to Creative Commons, PO Box 1866, Mountain View, CA 94042, USA.</a:t>
            </a:r>
          </a:p>
          <a:p>
            <a:pPr lvl="0">
              <a:spcBef>
                <a:spcPts val="0"/>
              </a:spcBef>
              <a:buNone/>
            </a:pPr>
            <a:endParaRPr lang="en-US" dirty="0" smtClean="0"/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Please reference the Digital</a:t>
            </a:r>
            <a:r>
              <a:rPr lang="en-US" baseline="0" dirty="0" smtClean="0"/>
              <a:t> Preservation Network (DPN) http://</a:t>
            </a:r>
            <a:r>
              <a:rPr lang="en-US" baseline="0" dirty="0" err="1" smtClean="0"/>
              <a:t>www.dpn.org</a:t>
            </a:r>
            <a:r>
              <a:rPr lang="en-US" baseline="0" dirty="0" smtClean="0"/>
              <a:t> when using this work.</a:t>
            </a:r>
            <a:endParaRPr lang="e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Resources required: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Whiteboard or flip chart paper, appropriate markers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Optional: Brainstorm as a group before moving on to the next slides.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Optional: Brainstorm as a group before displaying possibilities. Or, ask the group to add more to the list.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Optional: Brainstorm as a group before displaying possibilities. Or, ask the group to add more to the list.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Optional: Brainstorm as a group before displaying possibilities. Or, ask the group to add more to the list.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Optional: Brainstorm as a group before displaying possibilities. Or, ask the group to add more to the list.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Resources Required: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Whiteboard or flip chart paper, appropriate markers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Optional: Brainstorm as a group before displaying possibilities. Or, ask the group to add more to the list.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Options: Either explain the process of asking 5 whys, or work through this as an exercise with the group (see Asking 5 Whys exercise slide)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For further reading: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Eric Ries, “To Get to the Root of A Hard Problem, Just Ask “Why?” Five Times.” Fast Company, May 21, 2012. https://www.fastcodesign.com/1669738/to-get-to-the-root-of-a-hard-problem-just-ask-why-five-times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Resources Required: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Live survey tool, e.g.,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https://www.polleverywhere.com/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Options: Do this as a pre-workshop survey, and have the results prepared to discuss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Resources Required: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Whiteboard or flip chart paper, appropriate markers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Options: Divide participants into groups of 4-5 people, and have them work through the same challenge. Compare the results.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For more information on conducting a 5 Whys exercise, see: https://workshopbank.com/5-whys-root-cause-analysis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Shape 3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These steps will be discussed in detail in Lesson 2, so only briefly introduce them here.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These steps will be discussed in detail in Lesson 2, so only briefly introduce them here.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Module Title Slide">
    <p:bg>
      <p:bgPr>
        <a:solidFill>
          <a:srgbClr val="0B5394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None/>
              <a:defRPr sz="2800">
                <a:solidFill>
                  <a:srgbClr val="CCCCCC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Module Title Slide">
    <p:bg>
      <p:bgPr>
        <a:solidFill>
          <a:srgbClr val="0B5394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5200"/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None/>
              <a:defRPr sz="2800">
                <a:solidFill>
                  <a:srgbClr val="CCCCCC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Lesson Slide">
    <p:bg>
      <p:bgPr>
        <a:solidFill>
          <a:srgbClr val="434343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3600" b="1"/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pic / Body Slide">
    <p:bg>
      <p:bgPr>
        <a:solidFill>
          <a:srgbClr val="FFFFF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434343"/>
              </a:buClr>
              <a:defRPr b="1">
                <a:solidFill>
                  <a:srgbClr val="434343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434343"/>
              </a:buClr>
              <a:buSzPct val="100000"/>
              <a:buChar char="●"/>
              <a:defRPr sz="2400">
                <a:solidFill>
                  <a:srgbClr val="434343"/>
                </a:solidFill>
              </a:defRPr>
            </a:lvl1pPr>
            <a:lvl2pPr lvl="1" rtl="0">
              <a:spcBef>
                <a:spcPts val="0"/>
              </a:spcBef>
              <a:buClr>
                <a:srgbClr val="434343"/>
              </a:buClr>
              <a:buSzPct val="100000"/>
              <a:buChar char="○"/>
              <a:defRPr sz="22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buClr>
                <a:srgbClr val="434343"/>
              </a:buClr>
              <a:buSzPct val="100000"/>
              <a:buChar char="■"/>
              <a:defRPr sz="22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buClr>
                <a:srgbClr val="434343"/>
              </a:buClr>
              <a:buSzPct val="100000"/>
              <a:buChar char="●"/>
              <a:defRPr sz="22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buClr>
                <a:srgbClr val="434343"/>
              </a:buClr>
              <a:buSzPct val="100000"/>
              <a:buChar char="○"/>
              <a:defRPr sz="20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buClr>
                <a:srgbClr val="434343"/>
              </a:buClr>
              <a:buSzPct val="100000"/>
              <a:buChar char="■"/>
              <a:defRPr sz="20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buClr>
                <a:srgbClr val="434343"/>
              </a:buClr>
              <a:buSzPct val="100000"/>
              <a:buChar char="●"/>
              <a:defRPr sz="20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buClr>
                <a:srgbClr val="434343"/>
              </a:buClr>
              <a:buSzPct val="100000"/>
              <a:buChar char="○"/>
              <a:defRPr sz="20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buClr>
                <a:srgbClr val="434343"/>
              </a:buClr>
              <a:buSzPct val="100000"/>
              <a:buChar char="■"/>
              <a:defRPr sz="20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3D85C6"/>
                </a:solidFill>
              </a:rPr>
              <a:t>‹#›</a:t>
            </a:fld>
            <a:endParaRPr lang="en">
              <a:solidFill>
                <a:srgbClr val="3D85C6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xercise Slide">
    <p:bg>
      <p:bgPr>
        <a:solidFill>
          <a:srgbClr val="6AA84F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FFFFFF"/>
              </a:buClr>
              <a:defRPr b="1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2003200"/>
            <a:ext cx="8520600" cy="4088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buChar char="●"/>
              <a:defRPr sz="2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buChar char="○"/>
              <a:defRPr sz="24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als Slide">
    <p:bg>
      <p:bgPr>
        <a:solidFill>
          <a:srgbClr val="434343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6AA84F"/>
              </a:buClr>
              <a:defRPr b="1">
                <a:solidFill>
                  <a:srgbClr val="6AA84F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Lesson Slide">
    <p:bg>
      <p:bgPr>
        <a:solidFill>
          <a:srgbClr val="434343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 b="1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200"/>
            </a:lvl1pPr>
            <a:lvl2pPr lvl="1" algn="ctr" rtl="0">
              <a:spcBef>
                <a:spcPts val="0"/>
              </a:spcBef>
              <a:buSzPct val="100000"/>
              <a:defRPr sz="4200"/>
            </a:lvl2pPr>
            <a:lvl3pPr lvl="2" algn="ctr" rtl="0">
              <a:spcBef>
                <a:spcPts val="0"/>
              </a:spcBef>
              <a:buSzPct val="100000"/>
              <a:defRPr sz="4200"/>
            </a:lvl3pPr>
            <a:lvl4pPr lvl="3" algn="ctr" rtl="0">
              <a:spcBef>
                <a:spcPts val="0"/>
              </a:spcBef>
              <a:buSzPct val="100000"/>
              <a:defRPr sz="4200"/>
            </a:lvl4pPr>
            <a:lvl5pPr lvl="4" algn="ctr" rtl="0">
              <a:spcBef>
                <a:spcPts val="0"/>
              </a:spcBef>
              <a:buSzPct val="100000"/>
              <a:defRPr sz="4200"/>
            </a:lvl5pPr>
            <a:lvl6pPr lvl="5" algn="ctr" rtl="0">
              <a:spcBef>
                <a:spcPts val="0"/>
              </a:spcBef>
              <a:buSzPct val="100000"/>
              <a:defRPr sz="4200"/>
            </a:lvl6pPr>
            <a:lvl7pPr lvl="6" algn="ctr" rtl="0">
              <a:spcBef>
                <a:spcPts val="0"/>
              </a:spcBef>
              <a:buSzPct val="100000"/>
              <a:defRPr sz="4200"/>
            </a:lvl7pPr>
            <a:lvl8pPr lvl="7" algn="ctr" rtl="0">
              <a:spcBef>
                <a:spcPts val="0"/>
              </a:spcBef>
              <a:buSzPct val="100000"/>
              <a:defRPr sz="4200"/>
            </a:lvl8pPr>
            <a:lvl9pPr lvl="8" algn="ctr" rtl="0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12000"/>
            </a:lvl1pPr>
            <a:lvl2pPr lvl="1" algn="ctr" rtl="0">
              <a:spcBef>
                <a:spcPts val="0"/>
              </a:spcBef>
              <a:buSzPct val="100000"/>
              <a:defRPr sz="12000"/>
            </a:lvl2pPr>
            <a:lvl3pPr lvl="2" algn="ctr" rtl="0">
              <a:spcBef>
                <a:spcPts val="0"/>
              </a:spcBef>
              <a:buSzPct val="100000"/>
              <a:defRPr sz="12000"/>
            </a:lvl3pPr>
            <a:lvl4pPr lvl="3" algn="ctr" rtl="0">
              <a:spcBef>
                <a:spcPts val="0"/>
              </a:spcBef>
              <a:buSzPct val="100000"/>
              <a:defRPr sz="12000"/>
            </a:lvl4pPr>
            <a:lvl5pPr lvl="4" algn="ctr" rtl="0">
              <a:spcBef>
                <a:spcPts val="0"/>
              </a:spcBef>
              <a:buSzPct val="100000"/>
              <a:defRPr sz="12000"/>
            </a:lvl5pPr>
            <a:lvl6pPr lvl="5" algn="ctr" rtl="0">
              <a:spcBef>
                <a:spcPts val="0"/>
              </a:spcBef>
              <a:buSzPct val="100000"/>
              <a:defRPr sz="12000"/>
            </a:lvl6pPr>
            <a:lvl7pPr lvl="6" algn="ctr" rtl="0">
              <a:spcBef>
                <a:spcPts val="0"/>
              </a:spcBef>
              <a:buSzPct val="100000"/>
              <a:defRPr sz="12000"/>
            </a:lvl7pPr>
            <a:lvl8pPr lvl="7" algn="ctr" rtl="0">
              <a:spcBef>
                <a:spcPts val="0"/>
              </a:spcBef>
              <a:buSzPct val="100000"/>
              <a:defRPr sz="12000"/>
            </a:lvl8pPr>
            <a:lvl9pPr lvl="8" algn="ctr" rtl="0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defRPr/>
            </a:lvl1pPr>
            <a:lvl2pPr lvl="1" algn="ctr" rtl="0">
              <a:spcBef>
                <a:spcPts val="0"/>
              </a:spcBef>
              <a:defRPr/>
            </a:lvl2pPr>
            <a:lvl3pPr lvl="2" algn="ctr" rtl="0">
              <a:spcBef>
                <a:spcPts val="0"/>
              </a:spcBef>
              <a:defRPr/>
            </a:lvl3pPr>
            <a:lvl4pPr lvl="3" algn="ctr" rtl="0">
              <a:spcBef>
                <a:spcPts val="0"/>
              </a:spcBef>
              <a:defRPr/>
            </a:lvl4pPr>
            <a:lvl5pPr lvl="4" algn="ctr" rtl="0">
              <a:spcBef>
                <a:spcPts val="0"/>
              </a:spcBef>
              <a:defRPr/>
            </a:lvl5pPr>
            <a:lvl6pPr lvl="5" algn="ctr" rtl="0">
              <a:spcBef>
                <a:spcPts val="0"/>
              </a:spcBef>
              <a:defRPr/>
            </a:lvl6pPr>
            <a:lvl7pPr lvl="6" algn="ctr" rtl="0">
              <a:spcBef>
                <a:spcPts val="0"/>
              </a:spcBef>
              <a:defRPr/>
            </a:lvl7pPr>
            <a:lvl8pPr lvl="7" algn="ctr" rtl="0">
              <a:spcBef>
                <a:spcPts val="0"/>
              </a:spcBef>
              <a:defRPr/>
            </a:lvl8pPr>
            <a:lvl9pPr lvl="8" algn="ctr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pic / Body Slide">
    <p:bg>
      <p:bgPr>
        <a:solidFill>
          <a:srgbClr val="FFFFFF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434343"/>
              </a:buClr>
              <a:defRPr b="1">
                <a:solidFill>
                  <a:srgbClr val="434343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434343"/>
              </a:buClr>
              <a:buSzPct val="100000"/>
              <a:buChar char="●"/>
              <a:defRPr sz="2400">
                <a:solidFill>
                  <a:srgbClr val="434343"/>
                </a:solidFill>
              </a:defRPr>
            </a:lvl1pPr>
            <a:lvl2pPr lvl="1">
              <a:spcBef>
                <a:spcPts val="0"/>
              </a:spcBef>
              <a:buClr>
                <a:srgbClr val="434343"/>
              </a:buClr>
              <a:buSzPct val="100000"/>
              <a:buChar char="○"/>
              <a:defRPr sz="2200">
                <a:solidFill>
                  <a:srgbClr val="434343"/>
                </a:solidFill>
              </a:defRPr>
            </a:lvl2pPr>
            <a:lvl3pPr lvl="2">
              <a:spcBef>
                <a:spcPts val="0"/>
              </a:spcBef>
              <a:buClr>
                <a:srgbClr val="434343"/>
              </a:buClr>
              <a:buSzPct val="100000"/>
              <a:buChar char="■"/>
              <a:defRPr sz="2200">
                <a:solidFill>
                  <a:srgbClr val="434343"/>
                </a:solidFill>
              </a:defRPr>
            </a:lvl3pPr>
            <a:lvl4pPr lvl="3">
              <a:spcBef>
                <a:spcPts val="0"/>
              </a:spcBef>
              <a:buClr>
                <a:srgbClr val="434343"/>
              </a:buClr>
              <a:buSzPct val="100000"/>
              <a:buChar char="●"/>
              <a:defRPr sz="2200">
                <a:solidFill>
                  <a:srgbClr val="434343"/>
                </a:solidFill>
              </a:defRPr>
            </a:lvl4pPr>
            <a:lvl5pPr lvl="4">
              <a:spcBef>
                <a:spcPts val="0"/>
              </a:spcBef>
              <a:buClr>
                <a:srgbClr val="434343"/>
              </a:buClr>
              <a:buSzPct val="100000"/>
              <a:buChar char="○"/>
              <a:defRPr sz="2200">
                <a:solidFill>
                  <a:srgbClr val="434343"/>
                </a:solidFill>
              </a:defRPr>
            </a:lvl5pPr>
            <a:lvl6pPr lvl="5">
              <a:spcBef>
                <a:spcPts val="0"/>
              </a:spcBef>
              <a:buClr>
                <a:srgbClr val="434343"/>
              </a:buClr>
              <a:buSzPct val="100000"/>
              <a:buChar char="■"/>
              <a:defRPr sz="2000">
                <a:solidFill>
                  <a:srgbClr val="434343"/>
                </a:solidFill>
              </a:defRPr>
            </a:lvl6pPr>
            <a:lvl7pPr lvl="6">
              <a:spcBef>
                <a:spcPts val="0"/>
              </a:spcBef>
              <a:buClr>
                <a:srgbClr val="434343"/>
              </a:buClr>
              <a:buSzPct val="100000"/>
              <a:buChar char="●"/>
              <a:defRPr sz="2000">
                <a:solidFill>
                  <a:srgbClr val="434343"/>
                </a:solidFill>
              </a:defRPr>
            </a:lvl7pPr>
            <a:lvl8pPr lvl="7">
              <a:spcBef>
                <a:spcPts val="0"/>
              </a:spcBef>
              <a:buClr>
                <a:srgbClr val="434343"/>
              </a:buClr>
              <a:buSzPct val="100000"/>
              <a:buChar char="○"/>
              <a:defRPr sz="2000">
                <a:solidFill>
                  <a:srgbClr val="434343"/>
                </a:solidFill>
              </a:defRPr>
            </a:lvl8pPr>
            <a:lvl9pPr lvl="8">
              <a:spcBef>
                <a:spcPts val="0"/>
              </a:spcBef>
              <a:buClr>
                <a:srgbClr val="434343"/>
              </a:buClr>
              <a:buSzPct val="100000"/>
              <a:buChar char="■"/>
              <a:defRPr sz="20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3D85C6"/>
                </a:solidFill>
              </a:rPr>
              <a:t>‹#›</a:t>
            </a:fld>
            <a:endParaRPr lang="en">
              <a:solidFill>
                <a:srgbClr val="3D85C6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xercise Slide">
    <p:bg>
      <p:bgPr>
        <a:solidFill>
          <a:srgbClr val="6AA84F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FFFFFF"/>
              </a:buClr>
              <a:defRPr b="1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2003200"/>
            <a:ext cx="8520600" cy="4088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buChar char="●"/>
              <a:defRPr sz="2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buChar char="○"/>
              <a:defRPr sz="24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als Slide">
    <p:bg>
      <p:bgPr>
        <a:solidFill>
          <a:srgbClr val="434343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6AA84F"/>
              </a:buClr>
              <a:defRPr b="1">
                <a:solidFill>
                  <a:srgbClr val="6AA84F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Char char="●"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Char char="○"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6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Module 1 — Enabling Programmatic Digital Preservation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>
                <a:solidFill>
                  <a:srgbClr val="D9D9D9"/>
                </a:solidFill>
              </a:rPr>
              <a:t>Digital Preservation Workflow Curriculum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3601" y="5782289"/>
            <a:ext cx="2993127" cy="880039"/>
            <a:chOff x="163601" y="5782289"/>
            <a:chExt cx="2993127" cy="880039"/>
          </a:xfrm>
        </p:grpSpPr>
        <p:pic>
          <p:nvPicPr>
            <p:cNvPr id="3" name="Picture 2">
              <a:hlinkClick r:id="rId3"/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5520" y="5782289"/>
              <a:ext cx="1559173" cy="545517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63601" y="6354551"/>
              <a:ext cx="29931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Digital Preservation Network (DPN)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are the characteristics of a digital preservation program?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  <p:sp>
        <p:nvSpPr>
          <p:cNvPr id="217" name="Shape 217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1 — Envisioning the End Goal</a:t>
            </a:r>
          </a:p>
        </p:txBody>
      </p:sp>
      <p:graphicFrame>
        <p:nvGraphicFramePr>
          <p:cNvPr id="218" name="Shape 218"/>
          <p:cNvGraphicFramePr/>
          <p:nvPr>
            <p:extLst>
              <p:ext uri="{D42A27DB-BD31-4B8C-83A1-F6EECF244321}">
                <p14:modId xmlns:p14="http://schemas.microsoft.com/office/powerpoint/2010/main" val="1127369599"/>
              </p:ext>
            </p:extLst>
          </p:nvPr>
        </p:nvGraphicFramePr>
        <p:xfrm>
          <a:off x="412100" y="2180487"/>
          <a:ext cx="8319800" cy="3200190"/>
        </p:xfrm>
        <a:graphic>
          <a:graphicData uri="http://schemas.openxmlformats.org/drawingml/2006/table">
            <a:tbl>
              <a:tblPr>
                <a:noFill/>
                <a:tableStyleId>{B6989CF6-399C-4123-900F-59EA460E8469}</a:tableStyleId>
              </a:tblPr>
              <a:tblGrid>
                <a:gridCol w="4159900"/>
                <a:gridCol w="4159900"/>
              </a:tblGrid>
              <a:tr h="2941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FFFFFF"/>
                          </a:solidFill>
                        </a:rPr>
                        <a:t>Project</a:t>
                      </a:r>
                    </a:p>
                  </a:txBody>
                  <a:tcPr marL="91425" marR="91425" marT="91425" marB="9142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FFFFFF"/>
                          </a:solidFill>
                        </a:rPr>
                        <a:t>Program</a:t>
                      </a:r>
                    </a:p>
                  </a:txBody>
                  <a:tcPr marL="91425" marR="91425" marT="91425" marB="91425">
                    <a:solidFill>
                      <a:srgbClr val="6AA84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Stop &amp; go activities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Recurring, ongoing actions &amp; decisions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Immediate goals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Long-term vision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Experimentation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Maintenance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Grant or one-time funding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Economic sustainability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Independent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Cooperative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Tools, apps, and storage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</a:rPr>
                        <a:t>Workflows and infrastructure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Exercise: </a:t>
            </a:r>
            <a:r>
              <a:rPr lang="en"/>
              <a:t>Envisioning preservation scenarios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311700" y="1650600"/>
            <a:ext cx="8520600" cy="4088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b="1">
                <a:solidFill>
                  <a:srgbClr val="FFFFFF"/>
                </a:solidFill>
              </a:rPr>
              <a:t>Type:</a:t>
            </a:r>
            <a:r>
              <a:rPr lang="en" sz="2400">
                <a:solidFill>
                  <a:srgbClr val="FFFFFF"/>
                </a:solidFill>
              </a:rPr>
              <a:t> Group d</a:t>
            </a:r>
            <a:r>
              <a:rPr lang="en"/>
              <a:t>iscussion</a:t>
            </a:r>
          </a:p>
          <a:p>
            <a:pPr lvl="0">
              <a:spcBef>
                <a:spcPts val="0"/>
              </a:spcBef>
              <a:buNone/>
            </a:pPr>
            <a:r>
              <a:rPr lang="en" sz="2400" b="1">
                <a:solidFill>
                  <a:srgbClr val="FFFFFF"/>
                </a:solidFill>
              </a:rPr>
              <a:t>Goal:</a:t>
            </a:r>
            <a:r>
              <a:rPr lang="en" sz="2400">
                <a:solidFill>
                  <a:srgbClr val="FFFFFF"/>
                </a:solidFill>
              </a:rPr>
              <a:t> </a:t>
            </a:r>
            <a:r>
              <a:rPr lang="en"/>
              <a:t>Identify different preservation scenarios, articulate advantages and disadvantages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FFFFFF"/>
                </a:solidFill>
              </a:rPr>
              <a:t>Description: </a:t>
            </a:r>
          </a:p>
          <a:p>
            <a:pPr marL="457200" lvl="0" indent="-311150" rtl="0">
              <a:spcBef>
                <a:spcPts val="0"/>
              </a:spcBef>
              <a:buSzPct val="100000"/>
            </a:pPr>
            <a:r>
              <a:rPr lang="en" sz="1300"/>
              <a:t>List three common preservation scenarios as headings on a whiteboard or flip chart: 1) preservation environment at your institution, 2) 3rd party preservation service provider (e.g., Chronopolis), 3) consortium (e.g., MetaArchive, APTrust). Under each heading, make columns for pros and cons (or advantages/disadvantages)</a:t>
            </a:r>
          </a:p>
          <a:p>
            <a:pPr marL="457200" lvl="0" indent="-311150" rtl="0">
              <a:spcBef>
                <a:spcPts val="0"/>
              </a:spcBef>
              <a:buSzPct val="100000"/>
            </a:pPr>
            <a:r>
              <a:rPr lang="en" sz="1300"/>
              <a:t>Ask the group to describe each one</a:t>
            </a:r>
          </a:p>
          <a:p>
            <a:pPr marL="457200" lvl="0" indent="-311150" rtl="0">
              <a:spcBef>
                <a:spcPts val="0"/>
              </a:spcBef>
              <a:buSzPct val="100000"/>
            </a:pPr>
            <a:r>
              <a:rPr lang="en" sz="1300"/>
              <a:t>Elicit pros and cons for each scenario from a group</a:t>
            </a:r>
          </a:p>
          <a:p>
            <a:pPr marL="457200" lvl="0" indent="-311150" rtl="0">
              <a:spcBef>
                <a:spcPts val="0"/>
              </a:spcBef>
              <a:buSzPct val="100000"/>
            </a:pPr>
            <a:r>
              <a:rPr lang="en" sz="1300"/>
              <a:t>To wrap up, add two more scenarios to the list: 4) cloud-based preservation platform (e.g., Preservica), and 5) commercial cloud storage (e.g., AWS). Discuss these briefly, providing examples of each, and mention that these 5 scenarios will be revisited throughout the workshop.</a:t>
            </a:r>
          </a:p>
        </p:txBody>
      </p:sp>
      <p:sp>
        <p:nvSpPr>
          <p:cNvPr id="225" name="Shape 22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11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434343"/>
                </a:solidFill>
              </a:rPr>
              <a:t>Module 1 — Enabling Programmatic Digital Preservation / Lesson 1 — Envisioning the End Goal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Lesson </a:t>
            </a:r>
            <a:r>
              <a:rPr lang="en"/>
              <a:t>2</a:t>
            </a:r>
            <a:r>
              <a:rPr lang="en" b="1"/>
              <a:t>: </a:t>
            </a:r>
            <a:r>
              <a:rPr lang="en"/>
              <a:t>The Road to Programmatic Digital Preservation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12</a:t>
            </a:fld>
            <a:endParaRPr lang="e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are the goals of each step along the journey to digital preservation?</a:t>
            </a:r>
          </a:p>
          <a:p>
            <a:pPr lvl="0" rtl="0">
              <a:spcBef>
                <a:spcPts val="0"/>
              </a:spcBef>
              <a:buNone/>
            </a:pPr>
            <a:endParaRPr b="1">
              <a:solidFill>
                <a:srgbClr val="434343"/>
              </a:solidFill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Selection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Preparing for Submission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Submission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Post-Submission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Begin with the end in mind...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13</a:t>
            </a:fld>
            <a:endParaRPr lang="en"/>
          </a:p>
        </p:txBody>
      </p:sp>
      <p:sp>
        <p:nvSpPr>
          <p:cNvPr id="240" name="Shape 240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2 — The Road to Programmatic DP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Selection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4599650" y="1562625"/>
            <a:ext cx="43332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 b="1">
                <a:solidFill>
                  <a:srgbClr val="000000"/>
                </a:solidFill>
              </a:rPr>
              <a:t>Steps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Confirming preservation scope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Identifying what digital content of value the organization is responsible for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Assessing digital content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Determining selection criteria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Prioritizing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Tracking selection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Implementing programmatic selection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7" name="Shape 2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14</a:t>
            </a:fld>
            <a:endParaRPr lang="en"/>
          </a:p>
        </p:txBody>
      </p:sp>
      <p:sp>
        <p:nvSpPr>
          <p:cNvPr id="248" name="Shape 248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2 — The Road to Programmatic DP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266450" y="1562625"/>
            <a:ext cx="43332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 b="1">
                <a:solidFill>
                  <a:srgbClr val="000000"/>
                </a:solidFill>
              </a:rPr>
              <a:t>Goals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Create a flexible selection criteria that is inclusive of all content types/sources/owners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Ensure representation of stakeholders in decision-making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Ensure selection becomes an ongoing, managed process according to organizational resources and constraints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Preparing for Submission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599650" y="1456295"/>
            <a:ext cx="4233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 b="1">
                <a:solidFill>
                  <a:srgbClr val="000000"/>
                </a:solidFill>
              </a:rPr>
              <a:t>Steps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Determining internal package requirements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Understanding preservation environment package requirements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Creating and validating packages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Tracking package creation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Implementing programmatic package creation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15</a:t>
            </a:fld>
            <a:endParaRPr lang="en"/>
          </a:p>
        </p:txBody>
      </p:sp>
      <p:sp>
        <p:nvSpPr>
          <p:cNvPr id="257" name="Shape 257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2 — The Road to Programmatic DP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266450" y="1456295"/>
            <a:ext cx="43332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 b="1" dirty="0">
                <a:solidFill>
                  <a:srgbClr val="000000"/>
                </a:solidFill>
              </a:rPr>
              <a:t>Goals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 dirty="0">
                <a:solidFill>
                  <a:srgbClr val="000000"/>
                </a:solidFill>
              </a:rPr>
              <a:t>Create realistic, actionable criteria for preservation package requirements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 dirty="0">
                <a:solidFill>
                  <a:srgbClr val="000000"/>
                </a:solidFill>
              </a:rPr>
              <a:t>Ensure preservation packages conform to internal goals and preservation environment requirements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 dirty="0">
                <a:solidFill>
                  <a:srgbClr val="000000"/>
                </a:solidFill>
              </a:rPr>
              <a:t>Ensure package creation becomes an ongoing, managed process according to organizational resources and constraints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Submission</a:t>
            </a:r>
          </a:p>
        </p:txBody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4599650" y="1562625"/>
            <a:ext cx="42522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 b="1">
                <a:solidFill>
                  <a:srgbClr val="000000"/>
                </a:solidFill>
              </a:rPr>
              <a:t>Steps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Package transfer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Ingest events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Verification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Tracking submission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Implementing programmatic submission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5" name="Shape 26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16</a:t>
            </a:fld>
            <a:endParaRPr lang="en"/>
          </a:p>
        </p:txBody>
      </p:sp>
      <p:sp>
        <p:nvSpPr>
          <p:cNvPr id="266" name="Shape 266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2 — The Road to Programmatic DP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266450" y="1562625"/>
            <a:ext cx="43332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 b="1">
                <a:solidFill>
                  <a:srgbClr val="000000"/>
                </a:solidFill>
              </a:rPr>
              <a:t>Goals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Ensure ongoing, timely submission to preservation environment without bottlenecks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Enable systematic verification of ingest from preservation environment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Post-Submission</a:t>
            </a:r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4561800" y="1562625"/>
            <a:ext cx="42705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 b="1">
                <a:solidFill>
                  <a:srgbClr val="000000"/>
                </a:solidFill>
              </a:rPr>
              <a:t>Steps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Articulating ongoing responsibilities (content owner)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Articulating ongoing responsibilities (preservation environment)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Tracking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Implementing programmatic ongoing management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17</a:t>
            </a:fld>
            <a:endParaRPr lang="en"/>
          </a:p>
        </p:txBody>
      </p:sp>
      <p:sp>
        <p:nvSpPr>
          <p:cNvPr id="275" name="Shape 275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2 — The Road to Programmatic DP</a:t>
            </a:r>
          </a:p>
        </p:txBody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266450" y="1562625"/>
            <a:ext cx="43332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 b="1">
                <a:solidFill>
                  <a:srgbClr val="000000"/>
                </a:solidFill>
              </a:rPr>
              <a:t>Goals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Ensure internal ongoing preservation management responsibilities are understood to stakeholders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Designate internal roles for ongoing preservation management tasks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Implement a mechanism for ongoing issue resolution and managing change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Exercise: </a:t>
            </a:r>
            <a:r>
              <a:rPr lang="en"/>
              <a:t>Identifying Roles &amp; Responsibilities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311700" y="1650600"/>
            <a:ext cx="8520600" cy="4088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>
                <a:solidFill>
                  <a:srgbClr val="FFFFFF"/>
                </a:solidFill>
              </a:rPr>
              <a:t>Type:</a:t>
            </a:r>
            <a:r>
              <a:rPr lang="en" sz="2400">
                <a:solidFill>
                  <a:srgbClr val="FFFFFF"/>
                </a:solidFill>
              </a:rPr>
              <a:t> Group d</a:t>
            </a:r>
            <a:r>
              <a:rPr lang="en"/>
              <a:t>iscussion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b="1">
                <a:solidFill>
                  <a:srgbClr val="FFFFFF"/>
                </a:solidFill>
              </a:rPr>
              <a:t>Goal:</a:t>
            </a:r>
            <a:r>
              <a:rPr lang="en" sz="2400">
                <a:solidFill>
                  <a:srgbClr val="FFFFFF"/>
                </a:solidFill>
              </a:rPr>
              <a:t> </a:t>
            </a:r>
            <a:r>
              <a:rPr lang="en"/>
              <a:t>Identify the roles required for a digital preservation program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FFFFFF"/>
                </a:solidFill>
              </a:rPr>
              <a:t>Description: </a:t>
            </a:r>
          </a:p>
          <a:p>
            <a:pPr marL="457200" lvl="0" indent="-311150" rtl="0">
              <a:spcBef>
                <a:spcPts val="0"/>
              </a:spcBef>
              <a:buSzPct val="100000"/>
            </a:pPr>
            <a:r>
              <a:rPr lang="en" sz="1300"/>
              <a:t>Ask the group what roles within an organization are important for a digital preservation program. List these on a flipchart or whiteboard. Be sure to focus on ROLES as opposed to JOB TITLES</a:t>
            </a:r>
          </a:p>
          <a:p>
            <a:pPr marL="457200" lvl="0" indent="-311150" rtl="0">
              <a:spcBef>
                <a:spcPts val="0"/>
              </a:spcBef>
              <a:buSzPct val="100000"/>
            </a:pPr>
            <a:r>
              <a:rPr lang="en" sz="1300"/>
              <a:t>Once the list is assembled, elicit several responsibilities for each role</a:t>
            </a:r>
          </a:p>
          <a:p>
            <a:pPr marL="457200" lvl="0" indent="-311150" rtl="0">
              <a:spcBef>
                <a:spcPts val="0"/>
              </a:spcBef>
              <a:buSzPct val="100000"/>
            </a:pPr>
            <a:r>
              <a:rPr lang="en" sz="1300"/>
              <a:t>Introduce the concept of governance as a mechanism for ensuring ongoing management. Discuss how the different roles would be involved in that governance model. Assign labels such as: strategic planning, decision-making, implementation to each role</a:t>
            </a:r>
          </a:p>
        </p:txBody>
      </p:sp>
      <p:sp>
        <p:nvSpPr>
          <p:cNvPr id="283" name="Shape 28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18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284" name="Shape 284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434343"/>
                </a:solidFill>
              </a:rPr>
              <a:t>Module 1 — Enabling Programmatic Digital Preservation / Lesson 2 — The Road to Programmatic DP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Lesson </a:t>
            </a:r>
            <a:r>
              <a:rPr lang="en"/>
              <a:t>3</a:t>
            </a:r>
            <a:r>
              <a:rPr lang="en" b="1"/>
              <a:t>: </a:t>
            </a:r>
            <a:r>
              <a:rPr lang="en"/>
              <a:t>Recognizing Obstacles to Programmatic Digital Preservation</a:t>
            </a:r>
          </a:p>
        </p:txBody>
      </p:sp>
      <p:sp>
        <p:nvSpPr>
          <p:cNvPr id="290" name="Shape 29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19</a:t>
            </a:fld>
            <a:endParaRPr lang="e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50" y="2780938"/>
            <a:ext cx="1428750" cy="1428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Shape 1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95574" y="2808266"/>
            <a:ext cx="1263475" cy="140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14504" y="2769387"/>
            <a:ext cx="142875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22087" y="2712237"/>
            <a:ext cx="1428750" cy="14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624545" y="2712237"/>
            <a:ext cx="1231408" cy="14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Shape 12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609387" y="2721762"/>
            <a:ext cx="1428750" cy="147637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/>
        </p:nvSpPr>
        <p:spPr>
          <a:xfrm>
            <a:off x="92000" y="4247350"/>
            <a:ext cx="1304100" cy="41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Planning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1588192" y="4247350"/>
            <a:ext cx="1304100" cy="41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6AA84F"/>
                </a:solidFill>
              </a:rPr>
              <a:t>Selection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3022173" y="4247350"/>
            <a:ext cx="1428600" cy="41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6AA84F"/>
                </a:solidFill>
              </a:rPr>
              <a:t>Preparation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5732424" y="4247350"/>
            <a:ext cx="1992900" cy="41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6AA84F"/>
                </a:solidFill>
              </a:rPr>
              <a:t>Post-Submission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7609411" y="4247350"/>
            <a:ext cx="1577400" cy="41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6AA84F"/>
                </a:solidFill>
              </a:rPr>
              <a:t>Sustainability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4518387" y="4247350"/>
            <a:ext cx="1428600" cy="41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6AA84F"/>
                </a:solidFill>
              </a:rPr>
              <a:t>Submission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common challenges to operationalizing digital preservation?</a:t>
            </a:r>
          </a:p>
        </p:txBody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Lack of defined roles and responsibilities throughout content lifecycle and over time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Lack of defined policy/procedures/lack of decision-making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Lack of administrative/organizational understanding of the value and complexity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Lack of buy in from stakeholders and/or senior management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Lack of guidelines for determining if you are “doing it right” and what is “good enough”?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Continual flow of new content streams that don’t fit existing workflows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Siloed approaches to asset management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sp>
        <p:nvSpPr>
          <p:cNvPr id="297" name="Shape 29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20</a:t>
            </a:fld>
            <a:endParaRPr lang="en"/>
          </a:p>
        </p:txBody>
      </p:sp>
      <p:sp>
        <p:nvSpPr>
          <p:cNvPr id="298" name="Shape 298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3 — Recognizing Obstacles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Getting to root causes: Asking 5 whys</a:t>
            </a:r>
          </a:p>
        </p:txBody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000000"/>
                </a:solidFill>
              </a:rPr>
              <a:t>Example:</a:t>
            </a:r>
            <a:r>
              <a:rPr lang="en" sz="2000" i="1">
                <a:solidFill>
                  <a:srgbClr val="000000"/>
                </a:solidFill>
              </a:rPr>
              <a:t> Lack of administrative/organizational understanding of the value and complexity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Why is this the case?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Why is this the case?</a:t>
            </a: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Why is this the case?</a:t>
            </a:r>
          </a:p>
          <a:p>
            <a: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Why is this the case?</a:t>
            </a:r>
          </a:p>
          <a:p>
            <a:pPr marL="1828800" lvl="3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Why is this the case?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Identifying the root cause can help you plan a course of action to improve the situation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sp>
        <p:nvSpPr>
          <p:cNvPr id="305" name="Shape 30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21</a:t>
            </a:fld>
            <a:endParaRPr lang="en"/>
          </a:p>
        </p:txBody>
      </p:sp>
      <p:sp>
        <p:nvSpPr>
          <p:cNvPr id="306" name="Shape 306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3 — Recognizing Obstacles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Exercise: </a:t>
            </a:r>
            <a:r>
              <a:rPr lang="en"/>
              <a:t>Where are you stuck?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311700" y="1437944"/>
            <a:ext cx="8520600" cy="4088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FFFFFF"/>
                </a:solidFill>
              </a:rPr>
              <a:t>Type:</a:t>
            </a:r>
            <a:r>
              <a:rPr lang="en" sz="2400" dirty="0">
                <a:solidFill>
                  <a:srgbClr val="FFFFFF"/>
                </a:solidFill>
              </a:rPr>
              <a:t> </a:t>
            </a:r>
            <a:r>
              <a:rPr lang="en" dirty="0"/>
              <a:t>Live survey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FFFFFF"/>
                </a:solidFill>
              </a:rPr>
              <a:t>Goal:</a:t>
            </a:r>
            <a:r>
              <a:rPr lang="en" sz="2400" dirty="0">
                <a:solidFill>
                  <a:srgbClr val="FFFFFF"/>
                </a:solidFill>
              </a:rPr>
              <a:t> </a:t>
            </a:r>
            <a:r>
              <a:rPr lang="en" dirty="0"/>
              <a:t>Identify shared challenges &amp; common bottlenecks amongst group members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FFFFF"/>
                </a:solidFill>
              </a:rPr>
              <a:t>Description: </a:t>
            </a:r>
          </a:p>
          <a:p>
            <a:pPr marL="457200" lvl="0" indent="-31115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1300" dirty="0">
                <a:solidFill>
                  <a:srgbClr val="FFFFFF"/>
                </a:solidFill>
              </a:rPr>
              <a:t>Using a live survey tool, ask participants to identify </a:t>
            </a:r>
            <a:r>
              <a:rPr lang="en" sz="1300" dirty="0"/>
              <a:t>at what </a:t>
            </a:r>
            <a:r>
              <a:rPr lang="en" sz="1300" dirty="0">
                <a:solidFill>
                  <a:srgbClr val="FFFFFF"/>
                </a:solidFill>
              </a:rPr>
              <a:t>stage they are experiencing the biggest bottlenecks: selection, preparing for submission, submission, post-submission</a:t>
            </a:r>
          </a:p>
          <a:p>
            <a:pPr marL="457200" lvl="0" indent="-31115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1300" dirty="0">
                <a:solidFill>
                  <a:srgbClr val="FFFFFF"/>
                </a:solidFill>
              </a:rPr>
              <a:t>After all results have been entered, move to the next poll question: </a:t>
            </a:r>
            <a:r>
              <a:rPr lang="en" sz="1300" dirty="0"/>
              <a:t>W</a:t>
            </a:r>
            <a:r>
              <a:rPr lang="en" sz="1300" dirty="0">
                <a:solidFill>
                  <a:srgbClr val="FFFFFF"/>
                </a:solidFill>
              </a:rPr>
              <a:t>hat factors are contributing to their organizational challenges, such as: </a:t>
            </a: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</a:pPr>
            <a:r>
              <a:rPr lang="en" sz="1100" dirty="0">
                <a:solidFill>
                  <a:srgbClr val="FFFFFF"/>
                </a:solidFill>
              </a:rPr>
              <a:t>Staff shortage</a:t>
            </a: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</a:pPr>
            <a:r>
              <a:rPr lang="en" sz="1100" dirty="0">
                <a:solidFill>
                  <a:srgbClr val="FFFFFF"/>
                </a:solidFill>
              </a:rPr>
              <a:t>Lack of executive support/awareness</a:t>
            </a: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</a:pPr>
            <a:r>
              <a:rPr lang="en" sz="1100" dirty="0">
                <a:solidFill>
                  <a:srgbClr val="FFFFFF"/>
                </a:solidFill>
              </a:rPr>
              <a:t>Lack of funding for storage &amp; preservation services</a:t>
            </a: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</a:pPr>
            <a:r>
              <a:rPr lang="en" sz="1100" dirty="0">
                <a:solidFill>
                  <a:srgbClr val="FFFFFF"/>
                </a:solidFill>
              </a:rPr>
              <a:t>Lack of clear roles/responsibilities</a:t>
            </a: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</a:pPr>
            <a:r>
              <a:rPr lang="en" sz="1100" dirty="0">
                <a:solidFill>
                  <a:srgbClr val="FFFFFF"/>
                </a:solidFill>
              </a:rPr>
              <a:t>Lack of technological infrastructure</a:t>
            </a:r>
          </a:p>
          <a:p>
            <a: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</a:pPr>
            <a:r>
              <a:rPr lang="en" sz="1100" dirty="0">
                <a:solidFill>
                  <a:srgbClr val="FFFFFF"/>
                </a:solidFill>
              </a:rPr>
              <a:t>Lack of policy/decision-making</a:t>
            </a:r>
          </a:p>
          <a:p>
            <a:pPr marL="457200" lvl="0" indent="-31115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</a:pPr>
            <a:r>
              <a:rPr lang="en" sz="1300" dirty="0">
                <a:solidFill>
                  <a:srgbClr val="FFFFFF"/>
                </a:solidFill>
              </a:rPr>
              <a:t>Discuss the results as a group</a:t>
            </a:r>
          </a:p>
          <a:p>
            <a:pPr lvl="0" rtl="0">
              <a:spcBef>
                <a:spcPts val="0"/>
              </a:spcBef>
              <a:buNone/>
            </a:pPr>
            <a:endParaRPr sz="1300" dirty="0">
              <a:solidFill>
                <a:srgbClr val="FFFFFF"/>
              </a:solidFill>
            </a:endParaRPr>
          </a:p>
        </p:txBody>
      </p:sp>
      <p:sp>
        <p:nvSpPr>
          <p:cNvPr id="313" name="Shape 31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22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434343"/>
                </a:solidFill>
              </a:rPr>
              <a:t>Module 1 — Enabling Programmatic Digital Preservation / Lesson 3 — Recognizing Obstacles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Exercise: </a:t>
            </a:r>
            <a:r>
              <a:rPr lang="en"/>
              <a:t>Asking 5 whys</a:t>
            </a:r>
          </a:p>
        </p:txBody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311700" y="1520319"/>
            <a:ext cx="8520600" cy="4088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>
                <a:solidFill>
                  <a:srgbClr val="FFFFFF"/>
                </a:solidFill>
              </a:rPr>
              <a:t>Type:</a:t>
            </a:r>
            <a:r>
              <a:rPr lang="en" sz="2400">
                <a:solidFill>
                  <a:srgbClr val="FFFFFF"/>
                </a:solidFill>
              </a:rPr>
              <a:t> Group d</a:t>
            </a:r>
            <a:r>
              <a:rPr lang="en"/>
              <a:t>iscussion or small group discussion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b="1" dirty="0">
                <a:solidFill>
                  <a:srgbClr val="FFFFFF"/>
                </a:solidFill>
              </a:rPr>
              <a:t>Goal:</a:t>
            </a:r>
            <a:r>
              <a:rPr lang="en" sz="2400" dirty="0">
                <a:solidFill>
                  <a:srgbClr val="FFFFFF"/>
                </a:solidFill>
              </a:rPr>
              <a:t> </a:t>
            </a:r>
            <a:r>
              <a:rPr lang="en" dirty="0"/>
              <a:t>Provide participants experience examining problems to identify their root causes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FFFFF"/>
                </a:solidFill>
              </a:rPr>
              <a:t>Description: </a:t>
            </a:r>
          </a:p>
          <a:p>
            <a:pPr marL="457200" lvl="0" indent="-311150" rtl="0">
              <a:spcBef>
                <a:spcPts val="0"/>
              </a:spcBef>
              <a:buSzPct val="100000"/>
            </a:pPr>
            <a:r>
              <a:rPr lang="en" sz="1300" dirty="0"/>
              <a:t>Identify the most common challenge that came up in the live survey exercise, or choose a common one that the group raised</a:t>
            </a:r>
          </a:p>
          <a:p>
            <a:pPr marL="457200" lvl="0" indent="-31115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1300" dirty="0">
                <a:solidFill>
                  <a:srgbClr val="FFFFFF"/>
                </a:solidFill>
              </a:rPr>
              <a:t>Ask participants to raise their hands if this is a problem for them. Choose one person from the group that says yes, and ask that person why they think that is the case. Write down the answer on the board.</a:t>
            </a:r>
          </a:p>
          <a:p>
            <a:pPr marL="457200" lvl="0" indent="-31115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1300" dirty="0">
                <a:solidFill>
                  <a:srgbClr val="FFFFFF"/>
                </a:solidFill>
              </a:rPr>
              <a:t>Next ask participants if they agree with / have the same problem with the answer. Again, find someone who agrees and ask her/him why.</a:t>
            </a:r>
          </a:p>
          <a:p>
            <a:pPr marL="457200" lvl="0" indent="-31115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1300" dirty="0">
                <a:solidFill>
                  <a:srgbClr val="FFFFFF"/>
                </a:solidFill>
              </a:rPr>
              <a:t>Continue on until you go through 5 whys</a:t>
            </a:r>
          </a:p>
          <a:p>
            <a:pPr marL="457200" lvl="0" indent="-311150" rtl="0">
              <a:spcBef>
                <a:spcPts val="0"/>
              </a:spcBef>
              <a:buClr>
                <a:srgbClr val="FFFFFF"/>
              </a:buClr>
              <a:buSzPct val="100000"/>
            </a:pPr>
            <a:r>
              <a:rPr lang="en" sz="1300" dirty="0">
                <a:solidFill>
                  <a:srgbClr val="FFFFFF"/>
                </a:solidFill>
              </a:rPr>
              <a:t>If there is time, tackle another common challenge</a:t>
            </a:r>
          </a:p>
        </p:txBody>
      </p:sp>
      <p:sp>
        <p:nvSpPr>
          <p:cNvPr id="321" name="Shape 32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23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322" name="Shape 322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434343"/>
                </a:solidFill>
              </a:rPr>
              <a:t>Module 1 — Enabling Programmatic Digital Preservation / Lesson 3 — Recognizing Obstacles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Lesson </a:t>
            </a:r>
            <a:r>
              <a:rPr lang="en"/>
              <a:t>4</a:t>
            </a:r>
            <a:r>
              <a:rPr lang="en" b="1"/>
              <a:t>: </a:t>
            </a:r>
            <a:r>
              <a:rPr lang="en"/>
              <a:t>Overcoming Obstacles and Roadmapping Toward a Digital Preservation Program</a:t>
            </a:r>
          </a:p>
        </p:txBody>
      </p: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24</a:t>
            </a:fld>
            <a:endParaRPr lang="e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Overcoming obstacles and roadmapping</a:t>
            </a:r>
          </a:p>
        </p:txBody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339900" y="149747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In this workshop, we will work through a series of problem-solving and decision-making exercises to help move things forward. These can be performed at a high level (digital preservation program) or lower level (one step in the workflow).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In order to identify challenges to the organization’s digital preservation program, work as a team with a cross-section of stakeholders. Recruit dedicated staff who share the vision and goal of implementing a digital preservation program.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sp>
        <p:nvSpPr>
          <p:cNvPr id="335" name="Shape 33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25</a:t>
            </a:fld>
            <a:endParaRPr lang="en"/>
          </a:p>
        </p:txBody>
      </p:sp>
      <p:sp>
        <p:nvSpPr>
          <p:cNvPr id="336" name="Shape 336"/>
          <p:cNvSpPr txBox="1"/>
          <p:nvPr/>
        </p:nvSpPr>
        <p:spPr>
          <a:xfrm>
            <a:off x="464100" y="637002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3D85C6"/>
                </a:solidFill>
              </a:rPr>
              <a:t>Module 1 — Enabling Programmatic Digital Preservation / Lesson 4 — Overcoming Obstacles &amp; Roadmapping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Toward a digital preservation program</a:t>
            </a:r>
          </a:p>
        </p:txBody>
      </p:sp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339900" y="149747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Often the biggest challenges at an organization can be resolved by: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Creating a shared vision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Identifying what the challenges are to achieving that vision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Agreeing on a course of action for resolving each challenge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Creating a roadmap for reaching the vision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Assigning ownership to action items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Determining ongoing problem resolution mechanisms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→ GOVERNANCE!</a:t>
            </a:r>
          </a:p>
        </p:txBody>
      </p:sp>
      <p:sp>
        <p:nvSpPr>
          <p:cNvPr id="343" name="Shape 3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26</a:t>
            </a:fld>
            <a:endParaRPr lang="en"/>
          </a:p>
        </p:txBody>
      </p:sp>
      <p:sp>
        <p:nvSpPr>
          <p:cNvPr id="344" name="Shape 344"/>
          <p:cNvSpPr txBox="1"/>
          <p:nvPr/>
        </p:nvSpPr>
        <p:spPr>
          <a:xfrm>
            <a:off x="464100" y="637002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3D85C6"/>
                </a:solidFill>
              </a:rPr>
              <a:t>Module 1 — Enabling Programmatic Digital Preservation / Lesson 4 — Overcoming Obstacles &amp; Roadmapping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Creating a vision</a:t>
            </a:r>
          </a:p>
        </p:txBody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Working as a group, determine what your vision is for the digital preservation program. This could be for the program as a whole, or for a small part of it.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sp>
        <p:nvSpPr>
          <p:cNvPr id="351" name="Shape 35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27</a:t>
            </a:fld>
            <a:endParaRPr lang="en"/>
          </a:p>
        </p:txBody>
      </p:sp>
      <p:sp>
        <p:nvSpPr>
          <p:cNvPr id="352" name="Shape 352"/>
          <p:cNvSpPr txBox="1"/>
          <p:nvPr/>
        </p:nvSpPr>
        <p:spPr>
          <a:xfrm>
            <a:off x="464100" y="637002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3D85C6"/>
                </a:solidFill>
              </a:rPr>
              <a:t>Module 1 — Enabling Programmatic Digital Preservation / Lesson 4 — Overcoming Obstacles &amp; Roadmapping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Identifying challenges</a:t>
            </a:r>
          </a:p>
        </p:txBody>
      </p:sp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Appraise the situation. For example, start with identifying where the points are the organization is stuck in creating its digital preservation program. Create a list of challenges.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Prioritize the challenges: which ones need to be addressed first?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For the top challenge (or 2-3 challenges), create problem statements. These should: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Describe the goal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Describe the problem (use the 5 whys to identify problems) that is preventing that goal from being reached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sp>
        <p:nvSpPr>
          <p:cNvPr id="359" name="Shape 35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28</a:t>
            </a:fld>
            <a:endParaRPr lang="en"/>
          </a:p>
        </p:txBody>
      </p:sp>
      <p:sp>
        <p:nvSpPr>
          <p:cNvPr id="360" name="Shape 360"/>
          <p:cNvSpPr txBox="1"/>
          <p:nvPr/>
        </p:nvSpPr>
        <p:spPr>
          <a:xfrm>
            <a:off x="464100" y="637002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3D85C6"/>
                </a:solidFill>
              </a:rPr>
              <a:t>Module 1 — Enabling Programmatic Digital Preservation / Lesson 4 — Overcoming Obstacles &amp; Roadmapping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Agreeing on a course of action</a:t>
            </a:r>
          </a:p>
        </p:txBody>
      </p:sp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Determine possible solutions to problems that: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Consider resource constraints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Set “good enough” targets to meet the goal in the vision statement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Allow you to move forward immediately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Recognize that not every problem needs a solution.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Recognize that you can make continual improvements over time. Perfect is the enemy of the good.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sp>
        <p:nvSpPr>
          <p:cNvPr id="367" name="Shape 36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29</a:t>
            </a:fld>
            <a:endParaRPr lang="en"/>
          </a:p>
        </p:txBody>
      </p:sp>
      <p:sp>
        <p:nvSpPr>
          <p:cNvPr id="368" name="Shape 368"/>
          <p:cNvSpPr txBox="1"/>
          <p:nvPr/>
        </p:nvSpPr>
        <p:spPr>
          <a:xfrm>
            <a:off x="464100" y="637002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3D85C6"/>
                </a:solidFill>
              </a:rPr>
              <a:t>Module 1 — Enabling Programmatic Digital Preservation / Lesson 4 — Overcoming Obstacles &amp; Roadmapping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3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55000"/>
              <a:buNone/>
            </a:pPr>
            <a:r>
              <a:rPr lang="en" sz="2000">
                <a:solidFill>
                  <a:srgbClr val="FFFFFF"/>
                </a:solidFill>
              </a:rPr>
              <a:t>Upon completion of this module, participants should be able to: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ct val="100000"/>
            </a:pPr>
            <a:r>
              <a:rPr lang="en" sz="2000">
                <a:solidFill>
                  <a:srgbClr val="FFFFFF"/>
                </a:solidFill>
              </a:rPr>
              <a:t>Articulate the characteristics of a digital preservation project vs. program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ct val="100000"/>
            </a:pPr>
            <a:r>
              <a:rPr lang="en" sz="2000">
                <a:solidFill>
                  <a:srgbClr val="FFFFFF"/>
                </a:solidFill>
              </a:rPr>
              <a:t>Identify the stakeholders within their organizations that must participate in the preservation process and define their roles and responsibilities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ct val="100000"/>
            </a:pPr>
            <a:r>
              <a:rPr lang="en" sz="2000">
                <a:solidFill>
                  <a:srgbClr val="FFFFFF"/>
                </a:solidFill>
              </a:rPr>
              <a:t>Understand how to identify digital preservation roadblocks, assess their causes, and determine an approach for their resolution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FFFFFF"/>
              </a:buClr>
              <a:buSzPct val="100000"/>
            </a:pPr>
            <a:r>
              <a:rPr lang="en" sz="2000">
                <a:solidFill>
                  <a:srgbClr val="FFFFFF"/>
                </a:solidFill>
              </a:rPr>
              <a:t>Create a roadmap toward the implementation of programmatic digital preservation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>
                <a:solidFill>
                  <a:srgbClr val="93C47D"/>
                </a:solidFill>
              </a:rPr>
              <a:t>Module Goals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Agreeing on a course of action</a:t>
            </a:r>
          </a:p>
        </p:txBody>
      </p:sp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Prioritize possible solutions by: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Revisiting objectives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Looking at benefits of the solution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Reviewing alternatives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Identifying potential risks (e.g., works for only one type / stream of content)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Identify potential mitigation factors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</p:txBody>
      </p:sp>
      <p:sp>
        <p:nvSpPr>
          <p:cNvPr id="375" name="Shape 37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30</a:t>
            </a:fld>
            <a:endParaRPr lang="en"/>
          </a:p>
        </p:txBody>
      </p:sp>
      <p:sp>
        <p:nvSpPr>
          <p:cNvPr id="376" name="Shape 376"/>
          <p:cNvSpPr txBox="1"/>
          <p:nvPr/>
        </p:nvSpPr>
        <p:spPr>
          <a:xfrm>
            <a:off x="464100" y="637002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3D85C6"/>
                </a:solidFill>
              </a:rPr>
              <a:t>Module 1 — Enabling Programmatic Digital Preservation / Lesson 4 — Overcoming Obstacles &amp; Roadmapping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Creating a roadmap</a:t>
            </a:r>
          </a:p>
        </p:txBody>
      </p:sp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Put all solutions together by creating a game plan.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Identify discrete steps, and a way to move forward with each step, including: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Description of each step and approach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Benefits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Resources required (human, financial, technical)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Timeframe for completion</a:t>
            </a: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Assigned ownership and other responsibilities for each step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Once completed, the roadmap will be documented and easily referenced, can be submitted to administration, and shows how funds fit into the big picture.</a:t>
            </a:r>
          </a:p>
        </p:txBody>
      </p:sp>
      <p:sp>
        <p:nvSpPr>
          <p:cNvPr id="383" name="Shape 38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31</a:t>
            </a:fld>
            <a:endParaRPr lang="en"/>
          </a:p>
        </p:txBody>
      </p:sp>
      <p:sp>
        <p:nvSpPr>
          <p:cNvPr id="384" name="Shape 384"/>
          <p:cNvSpPr txBox="1"/>
          <p:nvPr/>
        </p:nvSpPr>
        <p:spPr>
          <a:xfrm>
            <a:off x="464100" y="637002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3D85C6"/>
                </a:solidFill>
              </a:rPr>
              <a:t>Module 1 — Enabling Programmatic Digital Preservation / Lesson 4 — Overcoming Obstacles &amp; Roadmapping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Seeing it through</a:t>
            </a:r>
          </a:p>
        </p:txBody>
      </p:sp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Some form of governance is necessary to ensure ongoing operations. Governance can be defined as:</a:t>
            </a:r>
            <a:r>
              <a:rPr lang="en" sz="2000" b="1">
                <a:solidFill>
                  <a:srgbClr val="000000"/>
                </a:solidFill>
              </a:rPr>
              <a:t> the formalization of behavior around the production, management, and use of digital assets.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It ensures roles and responsibilities are defined and understood.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It ensures that there is participation from all levels of the organization.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Working toward governance should be a step on the roadmap toward a digital preservation program.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sp>
        <p:nvSpPr>
          <p:cNvPr id="391" name="Shape 39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32</a:t>
            </a:fld>
            <a:endParaRPr lang="en"/>
          </a:p>
        </p:txBody>
      </p:sp>
      <p:sp>
        <p:nvSpPr>
          <p:cNvPr id="392" name="Shape 392"/>
          <p:cNvSpPr txBox="1"/>
          <p:nvPr/>
        </p:nvSpPr>
        <p:spPr>
          <a:xfrm>
            <a:off x="464100" y="637002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3D85C6"/>
                </a:solidFill>
              </a:rPr>
              <a:t>Module 1 — Enabling Programmatic Digital Preservation / Lesson 4 — Overcoming Obstacles &amp; Roadmapping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Lesson </a:t>
            </a:r>
            <a:r>
              <a:rPr lang="en"/>
              <a:t>1</a:t>
            </a:r>
            <a:r>
              <a:rPr lang="en" b="1"/>
              <a:t>: </a:t>
            </a:r>
            <a:r>
              <a:rPr lang="en"/>
              <a:t>Envisioning the End Goal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</a:t>
            </a:fld>
            <a:endParaRPr lang="e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the goal of this workshop?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437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The overarching goal is to provide attendees with practical skills</a:t>
            </a:r>
            <a:r>
              <a:rPr lang="en" sz="2000" b="1">
                <a:solidFill>
                  <a:srgbClr val="000000"/>
                </a:solidFill>
              </a:rPr>
              <a:t> </a:t>
            </a:r>
            <a:r>
              <a:rPr lang="en" sz="2000">
                <a:solidFill>
                  <a:srgbClr val="000000"/>
                </a:solidFill>
              </a:rPr>
              <a:t>to implement an effective digital preservation</a:t>
            </a:r>
            <a:r>
              <a:rPr lang="en" sz="2000" b="1">
                <a:solidFill>
                  <a:srgbClr val="000000"/>
                </a:solidFill>
              </a:rPr>
              <a:t> program </a:t>
            </a:r>
            <a:r>
              <a:rPr lang="en" sz="2000">
                <a:solidFill>
                  <a:srgbClr val="000000"/>
                </a:solidFill>
              </a:rPr>
              <a:t>at their organization</a:t>
            </a:r>
          </a:p>
          <a:p>
            <a:pPr marL="457200" lvl="0" indent="-355600" rtl="0">
              <a:spcBef>
                <a:spcPts val="100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Not all the answers, but the capability to create and develop a roadmap toward a solution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The emphasis is on </a:t>
            </a:r>
            <a:r>
              <a:rPr lang="en" sz="2000" b="1">
                <a:solidFill>
                  <a:srgbClr val="000000"/>
                </a:solidFill>
              </a:rPr>
              <a:t>organizational </a:t>
            </a:r>
            <a:r>
              <a:rPr lang="en" sz="2000">
                <a:solidFill>
                  <a:srgbClr val="000000"/>
                </a:solidFill>
              </a:rPr>
              <a:t>goals, not those of individuals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While it provides concrete skills for attendees, the ultimate goal is to utilize those in a collaborative process of program creation and governance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5</a:t>
            </a:fld>
            <a:endParaRPr lang="en"/>
          </a:p>
        </p:txBody>
      </p:sp>
      <p:sp>
        <p:nvSpPr>
          <p:cNvPr id="153" name="Shape 153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1 — Envisioning the End Goal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is the workshop structured?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957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The workshop is structured around the path that content travels as it is submitted to a preservation environment and managed over the long-term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6</a:t>
            </a:fld>
            <a:endParaRPr lang="en"/>
          </a:p>
        </p:txBody>
      </p:sp>
      <p:sp>
        <p:nvSpPr>
          <p:cNvPr id="161" name="Shape 161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1 — Envisioning the End Goal</a:t>
            </a:r>
          </a:p>
        </p:txBody>
      </p:sp>
      <p:sp>
        <p:nvSpPr>
          <p:cNvPr id="162" name="Shape 162"/>
          <p:cNvSpPr/>
          <p:nvPr/>
        </p:nvSpPr>
        <p:spPr>
          <a:xfrm>
            <a:off x="1469850" y="4154506"/>
            <a:ext cx="524700" cy="524700"/>
          </a:xfrm>
          <a:prstGeom prst="ellipse">
            <a:avLst/>
          </a:prstGeom>
          <a:solidFill>
            <a:srgbClr val="4A86E8"/>
          </a:solidFill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 txBox="1"/>
          <p:nvPr/>
        </p:nvSpPr>
        <p:spPr>
          <a:xfrm>
            <a:off x="762300" y="4862325"/>
            <a:ext cx="19398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b="1"/>
              <a:t>Selection</a:t>
            </a:r>
          </a:p>
        </p:txBody>
      </p:sp>
      <p:sp>
        <p:nvSpPr>
          <p:cNvPr id="164" name="Shape 164"/>
          <p:cNvSpPr/>
          <p:nvPr/>
        </p:nvSpPr>
        <p:spPr>
          <a:xfrm>
            <a:off x="3164125" y="4154493"/>
            <a:ext cx="524700" cy="524700"/>
          </a:xfrm>
          <a:prstGeom prst="ellipse">
            <a:avLst/>
          </a:prstGeom>
          <a:solidFill>
            <a:srgbClr val="4A86E8"/>
          </a:solidFill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 txBox="1"/>
          <p:nvPr/>
        </p:nvSpPr>
        <p:spPr>
          <a:xfrm>
            <a:off x="2456575" y="4862325"/>
            <a:ext cx="19398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b="1"/>
              <a:t>Preparing for Submission</a:t>
            </a:r>
          </a:p>
        </p:txBody>
      </p:sp>
      <p:sp>
        <p:nvSpPr>
          <p:cNvPr id="166" name="Shape 166"/>
          <p:cNvSpPr/>
          <p:nvPr/>
        </p:nvSpPr>
        <p:spPr>
          <a:xfrm>
            <a:off x="4929175" y="4154681"/>
            <a:ext cx="524700" cy="524700"/>
          </a:xfrm>
          <a:prstGeom prst="ellipse">
            <a:avLst/>
          </a:prstGeom>
          <a:solidFill>
            <a:srgbClr val="4A86E8"/>
          </a:solidFill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7" name="Shape 167"/>
          <p:cNvSpPr txBox="1"/>
          <p:nvPr/>
        </p:nvSpPr>
        <p:spPr>
          <a:xfrm>
            <a:off x="4221625" y="4862325"/>
            <a:ext cx="19398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b="1"/>
              <a:t>Submission</a:t>
            </a:r>
          </a:p>
        </p:txBody>
      </p:sp>
      <p:sp>
        <p:nvSpPr>
          <p:cNvPr id="168" name="Shape 168"/>
          <p:cNvSpPr/>
          <p:nvPr/>
        </p:nvSpPr>
        <p:spPr>
          <a:xfrm>
            <a:off x="6707100" y="4154743"/>
            <a:ext cx="524700" cy="524700"/>
          </a:xfrm>
          <a:prstGeom prst="ellipse">
            <a:avLst/>
          </a:prstGeom>
          <a:solidFill>
            <a:srgbClr val="4A86E8"/>
          </a:solidFill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5999550" y="4862325"/>
            <a:ext cx="19398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1600" b="1"/>
              <a:t>Post-Submission</a:t>
            </a:r>
          </a:p>
        </p:txBody>
      </p:sp>
      <p:cxnSp>
        <p:nvCxnSpPr>
          <p:cNvPr id="170" name="Shape 170"/>
          <p:cNvCxnSpPr>
            <a:stCxn id="162" idx="6"/>
            <a:endCxn id="164" idx="2"/>
          </p:cNvCxnSpPr>
          <p:nvPr/>
        </p:nvCxnSpPr>
        <p:spPr>
          <a:xfrm>
            <a:off x="1994550" y="4416856"/>
            <a:ext cx="1169700" cy="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71" name="Shape 171"/>
          <p:cNvCxnSpPr>
            <a:stCxn id="164" idx="6"/>
            <a:endCxn id="166" idx="2"/>
          </p:cNvCxnSpPr>
          <p:nvPr/>
        </p:nvCxnSpPr>
        <p:spPr>
          <a:xfrm>
            <a:off x="3688825" y="4416843"/>
            <a:ext cx="1240500" cy="3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72" name="Shape 172"/>
          <p:cNvCxnSpPr>
            <a:stCxn id="166" idx="6"/>
            <a:endCxn id="168" idx="2"/>
          </p:cNvCxnSpPr>
          <p:nvPr/>
        </p:nvCxnSpPr>
        <p:spPr>
          <a:xfrm>
            <a:off x="5453875" y="4417031"/>
            <a:ext cx="1253100" cy="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is the workshop structured?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957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The workshop is structured around the path that content travels as it is submitted to a preservation environment and managed over the long-term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However, it is about creating an approach for </a:t>
            </a:r>
            <a:r>
              <a:rPr lang="en" sz="2000" b="1">
                <a:solidFill>
                  <a:srgbClr val="000000"/>
                </a:solidFill>
              </a:rPr>
              <a:t>operationalizing</a:t>
            </a:r>
            <a:r>
              <a:rPr lang="en" sz="2000">
                <a:solidFill>
                  <a:srgbClr val="000000"/>
                </a:solidFill>
              </a:rPr>
              <a:t> these processes, and avoiding reliance on one-off, or project-based solutions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7</a:t>
            </a:fld>
            <a:endParaRPr lang="en"/>
          </a:p>
        </p:txBody>
      </p:sp>
      <p:sp>
        <p:nvSpPr>
          <p:cNvPr id="180" name="Shape 180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1 — Envisioning the End Goal</a:t>
            </a:r>
          </a:p>
        </p:txBody>
      </p:sp>
      <p:sp>
        <p:nvSpPr>
          <p:cNvPr id="181" name="Shape 181"/>
          <p:cNvSpPr/>
          <p:nvPr/>
        </p:nvSpPr>
        <p:spPr>
          <a:xfrm>
            <a:off x="1469850" y="4154506"/>
            <a:ext cx="524700" cy="524700"/>
          </a:xfrm>
          <a:prstGeom prst="ellipse">
            <a:avLst/>
          </a:prstGeom>
          <a:solidFill>
            <a:srgbClr val="4A86E8"/>
          </a:solidFill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2" name="Shape 182"/>
          <p:cNvSpPr txBox="1"/>
          <p:nvPr/>
        </p:nvSpPr>
        <p:spPr>
          <a:xfrm>
            <a:off x="762300" y="4862325"/>
            <a:ext cx="19398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b="1"/>
              <a:t>Selection</a:t>
            </a:r>
          </a:p>
        </p:txBody>
      </p:sp>
      <p:sp>
        <p:nvSpPr>
          <p:cNvPr id="183" name="Shape 183"/>
          <p:cNvSpPr/>
          <p:nvPr/>
        </p:nvSpPr>
        <p:spPr>
          <a:xfrm>
            <a:off x="3164125" y="4154493"/>
            <a:ext cx="524700" cy="524700"/>
          </a:xfrm>
          <a:prstGeom prst="ellipse">
            <a:avLst/>
          </a:prstGeom>
          <a:solidFill>
            <a:srgbClr val="4A86E8"/>
          </a:solidFill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 txBox="1"/>
          <p:nvPr/>
        </p:nvSpPr>
        <p:spPr>
          <a:xfrm>
            <a:off x="2456575" y="4862325"/>
            <a:ext cx="19398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b="1"/>
              <a:t>Preparing for Submission</a:t>
            </a:r>
          </a:p>
        </p:txBody>
      </p:sp>
      <p:sp>
        <p:nvSpPr>
          <p:cNvPr id="185" name="Shape 185"/>
          <p:cNvSpPr/>
          <p:nvPr/>
        </p:nvSpPr>
        <p:spPr>
          <a:xfrm>
            <a:off x="4929175" y="4154681"/>
            <a:ext cx="524700" cy="524700"/>
          </a:xfrm>
          <a:prstGeom prst="ellipse">
            <a:avLst/>
          </a:prstGeom>
          <a:solidFill>
            <a:srgbClr val="4A86E8"/>
          </a:solidFill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 txBox="1"/>
          <p:nvPr/>
        </p:nvSpPr>
        <p:spPr>
          <a:xfrm>
            <a:off x="4221625" y="4862325"/>
            <a:ext cx="19398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b="1"/>
              <a:t>Submission</a:t>
            </a:r>
          </a:p>
        </p:txBody>
      </p:sp>
      <p:sp>
        <p:nvSpPr>
          <p:cNvPr id="187" name="Shape 187"/>
          <p:cNvSpPr/>
          <p:nvPr/>
        </p:nvSpPr>
        <p:spPr>
          <a:xfrm>
            <a:off x="6707100" y="4154743"/>
            <a:ext cx="524700" cy="524700"/>
          </a:xfrm>
          <a:prstGeom prst="ellipse">
            <a:avLst/>
          </a:prstGeom>
          <a:solidFill>
            <a:srgbClr val="4A86E8"/>
          </a:solidFill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 txBox="1"/>
          <p:nvPr/>
        </p:nvSpPr>
        <p:spPr>
          <a:xfrm>
            <a:off x="5999550" y="4862325"/>
            <a:ext cx="19398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1600" b="1"/>
              <a:t>Post-Submission</a:t>
            </a:r>
          </a:p>
        </p:txBody>
      </p:sp>
      <p:cxnSp>
        <p:nvCxnSpPr>
          <p:cNvPr id="189" name="Shape 189"/>
          <p:cNvCxnSpPr>
            <a:stCxn id="181" idx="6"/>
            <a:endCxn id="183" idx="2"/>
          </p:cNvCxnSpPr>
          <p:nvPr/>
        </p:nvCxnSpPr>
        <p:spPr>
          <a:xfrm>
            <a:off x="1994550" y="4416856"/>
            <a:ext cx="1169700" cy="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90" name="Shape 190"/>
          <p:cNvCxnSpPr>
            <a:stCxn id="183" idx="6"/>
            <a:endCxn id="185" idx="2"/>
          </p:cNvCxnSpPr>
          <p:nvPr/>
        </p:nvCxnSpPr>
        <p:spPr>
          <a:xfrm>
            <a:off x="3688825" y="4416843"/>
            <a:ext cx="1240500" cy="30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91" name="Shape 191"/>
          <p:cNvCxnSpPr>
            <a:stCxn id="185" idx="6"/>
            <a:endCxn id="187" idx="2"/>
          </p:cNvCxnSpPr>
          <p:nvPr/>
        </p:nvCxnSpPr>
        <p:spPr>
          <a:xfrm>
            <a:off x="5453875" y="4417031"/>
            <a:ext cx="1253100" cy="0"/>
          </a:xfrm>
          <a:prstGeom prst="straightConnector1">
            <a:avLst/>
          </a:prstGeom>
          <a:noFill/>
          <a:ln w="28575" cap="flat" cmpd="sng">
            <a:solidFill>
              <a:srgbClr val="99999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92" name="Shape 192"/>
          <p:cNvSpPr txBox="1"/>
          <p:nvPr/>
        </p:nvSpPr>
        <p:spPr>
          <a:xfrm rot="-5400000">
            <a:off x="-86250" y="4305825"/>
            <a:ext cx="1801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">
                <a:solidFill>
                  <a:srgbClr val="999999"/>
                </a:solidFill>
              </a:rPr>
              <a:t>PLANNING</a:t>
            </a:r>
          </a:p>
        </p:txBody>
      </p:sp>
      <p:sp>
        <p:nvSpPr>
          <p:cNvPr id="193" name="Shape 193"/>
          <p:cNvSpPr txBox="1"/>
          <p:nvPr/>
        </p:nvSpPr>
        <p:spPr>
          <a:xfrm rot="5400000" flipH="1">
            <a:off x="7244400" y="4442375"/>
            <a:ext cx="21705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>
                <a:solidFill>
                  <a:srgbClr val="999999"/>
                </a:solidFill>
              </a:rPr>
              <a:t>GOVERNANCE</a:t>
            </a:r>
          </a:p>
        </p:txBody>
      </p:sp>
      <p:sp>
        <p:nvSpPr>
          <p:cNvPr id="194" name="Shape 194"/>
          <p:cNvSpPr txBox="1"/>
          <p:nvPr/>
        </p:nvSpPr>
        <p:spPr>
          <a:xfrm flipH="1">
            <a:off x="982407" y="5570150"/>
            <a:ext cx="70083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>
                <a:solidFill>
                  <a:srgbClr val="999999"/>
                </a:solidFill>
              </a:rPr>
              <a:t>PROBLEM-SOLVING &amp; DECISION-MAKING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is the workshop structured?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311700" y="1719325"/>
            <a:ext cx="8520600" cy="957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Module 1 — Enabling Programmatic Digital Preservation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Module 2 — Selection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Module 3 — Preparing for Submission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Module 4 — Submission &amp; Ingest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Module 5 — Post-Submission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Module 6 — Sustainability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8</a:t>
            </a:fld>
            <a:endParaRPr lang="en"/>
          </a:p>
        </p:txBody>
      </p:sp>
      <p:sp>
        <p:nvSpPr>
          <p:cNvPr id="202" name="Shape 202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1 — Envisioning the End Goal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Caveats and assumptions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311700" y="1719324"/>
            <a:ext cx="8520600" cy="3581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The workshop is structured according to the path that data travels, not the order that decisions are made, or that policies are put in place.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Digital preservation is a collaborative practice that requires many roles and responsibilities.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This workshop is not about the operation of a preservation environment / repository. It is about an organization’s ongoing relationship to a preservation environment, whether internal or external.</a:t>
            </a:r>
          </a:p>
          <a:p>
            <a:pPr marL="457200" lvl="0" indent="-355600" rtl="0"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At least 2 attendees from an organization should be in attendance. You are representatives of your organization and will work collaboratively on your path toward programmatic digital preservation.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9</a:t>
            </a:fld>
            <a:endParaRPr lang="en"/>
          </a:p>
        </p:txBody>
      </p:sp>
      <p:sp>
        <p:nvSpPr>
          <p:cNvPr id="210" name="Shape 210"/>
          <p:cNvSpPr txBox="1"/>
          <p:nvPr/>
        </p:nvSpPr>
        <p:spPr>
          <a:xfrm>
            <a:off x="323500" y="6381075"/>
            <a:ext cx="8272200" cy="36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3D85C6"/>
                </a:solidFill>
              </a:rPr>
              <a:t>Module 1 — Enabling Programmatic Digital Preservation / Lesson 1 — Envisioning the End Goal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2706</Words>
  <Application>Microsoft Macintosh PowerPoint</Application>
  <PresentationFormat>On-screen Show (4:3)</PresentationFormat>
  <Paragraphs>321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simple-dark-2</vt:lpstr>
      <vt:lpstr>simple-dark-2</vt:lpstr>
      <vt:lpstr>Module 1 — Enabling Programmatic Digital Preservation</vt:lpstr>
      <vt:lpstr>PowerPoint Presentation</vt:lpstr>
      <vt:lpstr>Module Goals</vt:lpstr>
      <vt:lpstr>Lesson 1: Envisioning the End Goal</vt:lpstr>
      <vt:lpstr>What is the goal of this workshop?</vt:lpstr>
      <vt:lpstr>How is the workshop structured?</vt:lpstr>
      <vt:lpstr>How is the workshop structured?</vt:lpstr>
      <vt:lpstr>How is the workshop structured?</vt:lpstr>
      <vt:lpstr>Caveats and assumptions</vt:lpstr>
      <vt:lpstr>What are the characteristics of a digital preservation program?  </vt:lpstr>
      <vt:lpstr>Exercise: Envisioning preservation scenarios</vt:lpstr>
      <vt:lpstr>Lesson 2: The Road to Programmatic Digital Preservation</vt:lpstr>
      <vt:lpstr>What are the goals of each step along the journey to digital preservation? </vt:lpstr>
      <vt:lpstr>Selection</vt:lpstr>
      <vt:lpstr>Preparing for Submission</vt:lpstr>
      <vt:lpstr>Submission</vt:lpstr>
      <vt:lpstr>Post-Submission</vt:lpstr>
      <vt:lpstr>Exercise: Identifying Roles &amp; Responsibilities</vt:lpstr>
      <vt:lpstr>Lesson 3: Recognizing Obstacles to Programmatic Digital Preservation</vt:lpstr>
      <vt:lpstr>What are common challenges to operationalizing digital preservation?</vt:lpstr>
      <vt:lpstr>Getting to root causes: Asking 5 whys</vt:lpstr>
      <vt:lpstr>Exercise: Where are you stuck?</vt:lpstr>
      <vt:lpstr>Exercise: Asking 5 whys</vt:lpstr>
      <vt:lpstr>Lesson 4: Overcoming Obstacles and Roadmapping Toward a Digital Preservation Program</vt:lpstr>
      <vt:lpstr>Overcoming obstacles and roadmapping</vt:lpstr>
      <vt:lpstr>Toward a digital preservation program</vt:lpstr>
      <vt:lpstr>Creating a vision</vt:lpstr>
      <vt:lpstr>Identifying challenges</vt:lpstr>
      <vt:lpstr>Agreeing on a course of action</vt:lpstr>
      <vt:lpstr>Agreeing on a course of action</vt:lpstr>
      <vt:lpstr>Creating a roadmap</vt:lpstr>
      <vt:lpstr>Seeing it through</vt:lpstr>
    </vt:vector>
  </TitlesOfParts>
  <Manager/>
  <Company/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 — Enabling Programmatic Digital Preservation</dc:title>
  <dc:subject/>
  <dc:creator>AVPreserve</dc:creator>
  <cp:keywords/>
  <dc:description/>
  <cp:lastModifiedBy>Molinaro, Mary</cp:lastModifiedBy>
  <cp:revision>3</cp:revision>
  <dcterms:modified xsi:type="dcterms:W3CDTF">2017-05-18T22:12:07Z</dcterms:modified>
  <cp:category/>
</cp:coreProperties>
</file>